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77" r:id="rId2"/>
    <p:sldId id="278" r:id="rId3"/>
  </p:sldIdLst>
  <p:sldSz cx="9144000" cy="6858000" type="screen4x3"/>
  <p:notesSz cx="6797675" cy="9926638"/>
  <p:defaultTextStyle>
    <a:defPPr>
      <a:defRPr lang="zh-TW"/>
    </a:defPPr>
    <a:lvl1pPr marL="0" algn="l" defTabSz="91425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28" algn="l" defTabSz="91425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56" algn="l" defTabSz="91425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385" algn="l" defTabSz="91425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513" algn="l" defTabSz="91425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641" algn="l" defTabSz="91425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770" algn="l" defTabSz="91425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899" algn="l" defTabSz="91425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027" algn="l" defTabSz="91425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預設章節" id="{6AA861D8-F8C8-490B-A716-82171FFED194}">
          <p14:sldIdLst>
            <p14:sldId id="277"/>
          </p14:sldIdLst>
        </p14:section>
        <p14:section name="未命名的章節" id="{5500E81E-F74A-4DAB-BC82-A28FC6436514}">
          <p14:sldIdLst>
            <p14:sldId id="27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2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800" autoAdjust="0"/>
    <p:restoredTop sz="96406" autoAdjust="0"/>
  </p:normalViewPr>
  <p:slideViewPr>
    <p:cSldViewPr>
      <p:cViewPr varScale="1">
        <p:scale>
          <a:sx n="107" d="100"/>
          <a:sy n="107" d="100"/>
        </p:scale>
        <p:origin x="1530" y="78"/>
      </p:cViewPr>
      <p:guideLst>
        <p:guide orient="horz" pos="2162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9" y="1"/>
            <a:ext cx="2945659" cy="496332"/>
          </a:xfrm>
          <a:prstGeom prst="rect">
            <a:avLst/>
          </a:prstGeom>
        </p:spPr>
        <p:txBody>
          <a:bodyPr vert="horz" lIns="91428" tIns="45714" rIns="91428" bIns="45714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0453" y="1"/>
            <a:ext cx="2945659" cy="496332"/>
          </a:xfrm>
          <a:prstGeom prst="rect">
            <a:avLst/>
          </a:prstGeom>
        </p:spPr>
        <p:txBody>
          <a:bodyPr vert="horz" lIns="91428" tIns="45714" rIns="91428" bIns="45714" rtlCol="0"/>
          <a:lstStyle>
            <a:lvl1pPr algn="r">
              <a:defRPr sz="1200"/>
            </a:lvl1pPr>
          </a:lstStyle>
          <a:p>
            <a:fld id="{EE42DB91-4042-4372-80A3-DA08CDBEC3A2}" type="datetimeFigureOut">
              <a:rPr lang="zh-TW" altLang="en-US" smtClean="0"/>
              <a:t>2025/8/7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9" y="9428589"/>
            <a:ext cx="2945659" cy="496332"/>
          </a:xfrm>
          <a:prstGeom prst="rect">
            <a:avLst/>
          </a:prstGeom>
        </p:spPr>
        <p:txBody>
          <a:bodyPr vert="horz" lIns="91428" tIns="45714" rIns="91428" bIns="45714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0453" y="9428589"/>
            <a:ext cx="2945659" cy="496332"/>
          </a:xfrm>
          <a:prstGeom prst="rect">
            <a:avLst/>
          </a:prstGeom>
        </p:spPr>
        <p:txBody>
          <a:bodyPr vert="horz" lIns="91428" tIns="45714" rIns="91428" bIns="45714" rtlCol="0" anchor="b"/>
          <a:lstStyle>
            <a:lvl1pPr algn="r">
              <a:defRPr sz="1200"/>
            </a:lvl1pPr>
          </a:lstStyle>
          <a:p>
            <a:fld id="{079EE83F-BE2F-4141-8413-C14D879FA97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8405488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9" y="1"/>
            <a:ext cx="2945659" cy="496332"/>
          </a:xfrm>
          <a:prstGeom prst="rect">
            <a:avLst/>
          </a:prstGeom>
        </p:spPr>
        <p:txBody>
          <a:bodyPr vert="horz" lIns="91428" tIns="45714" rIns="91428" bIns="45714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453" y="1"/>
            <a:ext cx="2945659" cy="496332"/>
          </a:xfrm>
          <a:prstGeom prst="rect">
            <a:avLst/>
          </a:prstGeom>
        </p:spPr>
        <p:txBody>
          <a:bodyPr vert="horz" lIns="91428" tIns="45714" rIns="91428" bIns="45714" rtlCol="0"/>
          <a:lstStyle>
            <a:lvl1pPr algn="r">
              <a:defRPr sz="1200"/>
            </a:lvl1pPr>
          </a:lstStyle>
          <a:p>
            <a:fld id="{43BC5930-B598-491F-864C-5A6408091718}" type="datetimeFigureOut">
              <a:rPr lang="zh-TW" altLang="en-US" smtClean="0"/>
              <a:t>2025/8/7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8" tIns="45714" rIns="91428" bIns="45714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768" y="4715160"/>
            <a:ext cx="5438140" cy="4466987"/>
          </a:xfrm>
          <a:prstGeom prst="rect">
            <a:avLst/>
          </a:prstGeom>
        </p:spPr>
        <p:txBody>
          <a:bodyPr vert="horz" lIns="91428" tIns="45714" rIns="91428" bIns="45714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9" y="9428589"/>
            <a:ext cx="2945659" cy="496332"/>
          </a:xfrm>
          <a:prstGeom prst="rect">
            <a:avLst/>
          </a:prstGeom>
        </p:spPr>
        <p:txBody>
          <a:bodyPr vert="horz" lIns="91428" tIns="45714" rIns="91428" bIns="45714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453" y="9428589"/>
            <a:ext cx="2945659" cy="496332"/>
          </a:xfrm>
          <a:prstGeom prst="rect">
            <a:avLst/>
          </a:prstGeom>
        </p:spPr>
        <p:txBody>
          <a:bodyPr vert="horz" lIns="91428" tIns="45714" rIns="91428" bIns="45714" rtlCol="0" anchor="b"/>
          <a:lstStyle>
            <a:lvl1pPr algn="r">
              <a:defRPr sz="1200"/>
            </a:lvl1pPr>
          </a:lstStyle>
          <a:p>
            <a:fld id="{99DA8432-D841-4685-A78B-BB80F8B6431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7553728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25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28" algn="l" defTabSz="91425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256" algn="l" defTabSz="91425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385" algn="l" defTabSz="91425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513" algn="l" defTabSz="91425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641" algn="l" defTabSz="91425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770" algn="l" defTabSz="91425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899" algn="l" defTabSz="91425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027" algn="l" defTabSz="91425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DA8432-D841-4685-A78B-BB80F8B6431D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703040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DA8432-D841-4685-A78B-BB80F8B6431D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08604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8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5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7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84D50-830F-417F-987F-46B772EAC2CE}" type="datetime1">
              <a:rPr lang="zh-TW" altLang="en-US" smtClean="0"/>
              <a:t>2025/8/7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EBCE6-84C3-49BB-AF46-E3554A2E6C7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517995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5EF84-4396-4C14-BE07-4F0A1B4ADDF1}" type="datetime1">
              <a:rPr lang="zh-TW" altLang="en-US" smtClean="0"/>
              <a:t>2025/8/7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EBCE6-84C3-49BB-AF46-E3554A2E6C7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685004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6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8"/>
            <a:ext cx="7772400" cy="1500187"/>
          </a:xfrm>
        </p:spPr>
        <p:txBody>
          <a:bodyPr anchor="b"/>
          <a:lstStyle>
            <a:lvl1pPr marL="0" indent="0">
              <a:buNone/>
              <a:defRPr sz="2001">
                <a:solidFill>
                  <a:schemeClr val="tx1">
                    <a:tint val="75000"/>
                  </a:schemeClr>
                </a:solidFill>
              </a:defRPr>
            </a:lvl1pPr>
            <a:lvl2pPr marL="45721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2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4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5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7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8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50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71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B34D1-DFDB-4568-A343-A032E7264CA2}" type="datetime1">
              <a:rPr lang="zh-TW" altLang="en-US" smtClean="0"/>
              <a:t>2025/8/7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EBCE6-84C3-49BB-AF46-E3554A2E6C7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983562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3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1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3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1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E5DB4-F22F-41D4-8478-C93C5501B4E3}" type="datetime1">
              <a:rPr lang="zh-TW" altLang="en-US" smtClean="0"/>
              <a:t>2025/8/7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EBCE6-84C3-49BB-AF46-E3554A2E6C7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56410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5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15" indent="0">
              <a:buNone/>
              <a:defRPr sz="2001" b="1"/>
            </a:lvl2pPr>
            <a:lvl3pPr marL="914429" indent="0">
              <a:buNone/>
              <a:defRPr sz="1800" b="1"/>
            </a:lvl3pPr>
            <a:lvl4pPr marL="1371644" indent="0">
              <a:buNone/>
              <a:defRPr sz="1600" b="1"/>
            </a:lvl4pPr>
            <a:lvl5pPr marL="1828858" indent="0">
              <a:buNone/>
              <a:defRPr sz="1600" b="1"/>
            </a:lvl5pPr>
            <a:lvl6pPr marL="2286073" indent="0">
              <a:buNone/>
              <a:defRPr sz="1600" b="1"/>
            </a:lvl6pPr>
            <a:lvl7pPr marL="2743287" indent="0">
              <a:buNone/>
              <a:defRPr sz="1600" b="1"/>
            </a:lvl7pPr>
            <a:lvl8pPr marL="3200503" indent="0">
              <a:buNone/>
              <a:defRPr sz="1600" b="1"/>
            </a:lvl8pPr>
            <a:lvl9pPr marL="3657717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7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1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8" y="1535115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15" indent="0">
              <a:buNone/>
              <a:defRPr sz="2001" b="1"/>
            </a:lvl2pPr>
            <a:lvl3pPr marL="914429" indent="0">
              <a:buNone/>
              <a:defRPr sz="1800" b="1"/>
            </a:lvl3pPr>
            <a:lvl4pPr marL="1371644" indent="0">
              <a:buNone/>
              <a:defRPr sz="1600" b="1"/>
            </a:lvl4pPr>
            <a:lvl5pPr marL="1828858" indent="0">
              <a:buNone/>
              <a:defRPr sz="1600" b="1"/>
            </a:lvl5pPr>
            <a:lvl6pPr marL="2286073" indent="0">
              <a:buNone/>
              <a:defRPr sz="1600" b="1"/>
            </a:lvl6pPr>
            <a:lvl7pPr marL="2743287" indent="0">
              <a:buNone/>
              <a:defRPr sz="1600" b="1"/>
            </a:lvl7pPr>
            <a:lvl8pPr marL="3200503" indent="0">
              <a:buNone/>
              <a:defRPr sz="1600" b="1"/>
            </a:lvl8pPr>
            <a:lvl9pPr marL="3657717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8" y="2174877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1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1C299-E858-465F-AE57-77D7AB9C6128}" type="datetime1">
              <a:rPr lang="zh-TW" altLang="en-US" smtClean="0"/>
              <a:t>2025/8/7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EBCE6-84C3-49BB-AF46-E3554A2E6C7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59867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0AED9-ADA8-475A-AEA5-CDFA6D0C93F1}" type="datetime1">
              <a:rPr lang="zh-TW" altLang="en-US" smtClean="0"/>
              <a:t>2025/8/7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EBCE6-84C3-49BB-AF46-E3554A2E6C7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013259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3D421-F92D-4EAE-AD2E-560425E47BCB}" type="datetime1">
              <a:rPr lang="zh-TW" altLang="en-US" smtClean="0"/>
              <a:t>2025/8/7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EBCE6-84C3-49BB-AF46-E3554A2E6C7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273604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1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4" y="273051"/>
            <a:ext cx="5111750" cy="585311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1"/>
            </a:lvl4pPr>
            <a:lvl5pPr>
              <a:defRPr sz="2001"/>
            </a:lvl5pPr>
            <a:lvl6pPr>
              <a:defRPr sz="2001"/>
            </a:lvl6pPr>
            <a:lvl7pPr>
              <a:defRPr sz="2001"/>
            </a:lvl7pPr>
            <a:lvl8pPr>
              <a:defRPr sz="2001"/>
            </a:lvl8pPr>
            <a:lvl9pPr>
              <a:defRPr sz="200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15" indent="0">
              <a:buNone/>
              <a:defRPr sz="1200"/>
            </a:lvl2pPr>
            <a:lvl3pPr marL="914429" indent="0">
              <a:buNone/>
              <a:defRPr sz="1000"/>
            </a:lvl3pPr>
            <a:lvl4pPr marL="1371644" indent="0">
              <a:buNone/>
              <a:defRPr sz="900"/>
            </a:lvl4pPr>
            <a:lvl5pPr marL="1828858" indent="0">
              <a:buNone/>
              <a:defRPr sz="900"/>
            </a:lvl5pPr>
            <a:lvl6pPr marL="2286073" indent="0">
              <a:buNone/>
              <a:defRPr sz="900"/>
            </a:lvl6pPr>
            <a:lvl7pPr marL="2743287" indent="0">
              <a:buNone/>
              <a:defRPr sz="900"/>
            </a:lvl7pPr>
            <a:lvl8pPr marL="3200503" indent="0">
              <a:buNone/>
              <a:defRPr sz="900"/>
            </a:lvl8pPr>
            <a:lvl9pPr marL="3657717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76583-9696-49E3-8237-F4E83CDB3A2E}" type="datetime1">
              <a:rPr lang="zh-TW" altLang="en-US" smtClean="0"/>
              <a:t>2025/8/7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EBCE6-84C3-49BB-AF46-E3554A2E6C7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678684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2"/>
            <a:ext cx="5486400" cy="566738"/>
          </a:xfrm>
        </p:spPr>
        <p:txBody>
          <a:bodyPr anchor="b"/>
          <a:lstStyle>
            <a:lvl1pPr algn="l">
              <a:defRPr sz="2001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6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15" indent="0">
              <a:buNone/>
              <a:defRPr sz="2800"/>
            </a:lvl2pPr>
            <a:lvl3pPr marL="914429" indent="0">
              <a:buNone/>
              <a:defRPr sz="2400"/>
            </a:lvl3pPr>
            <a:lvl4pPr marL="1371644" indent="0">
              <a:buNone/>
              <a:defRPr sz="2001"/>
            </a:lvl4pPr>
            <a:lvl5pPr marL="1828858" indent="0">
              <a:buNone/>
              <a:defRPr sz="2001"/>
            </a:lvl5pPr>
            <a:lvl6pPr marL="2286073" indent="0">
              <a:buNone/>
              <a:defRPr sz="2001"/>
            </a:lvl6pPr>
            <a:lvl7pPr marL="2743287" indent="0">
              <a:buNone/>
              <a:defRPr sz="2001"/>
            </a:lvl7pPr>
            <a:lvl8pPr marL="3200503" indent="0">
              <a:buNone/>
              <a:defRPr sz="2001"/>
            </a:lvl8pPr>
            <a:lvl9pPr marL="3657717" indent="0">
              <a:buNone/>
              <a:defRPr sz="2001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40"/>
            <a:ext cx="5486400" cy="804861"/>
          </a:xfrm>
        </p:spPr>
        <p:txBody>
          <a:bodyPr/>
          <a:lstStyle>
            <a:lvl1pPr marL="0" indent="0">
              <a:buNone/>
              <a:defRPr sz="1400"/>
            </a:lvl1pPr>
            <a:lvl2pPr marL="457215" indent="0">
              <a:buNone/>
              <a:defRPr sz="1200"/>
            </a:lvl2pPr>
            <a:lvl3pPr marL="914429" indent="0">
              <a:buNone/>
              <a:defRPr sz="1000"/>
            </a:lvl3pPr>
            <a:lvl4pPr marL="1371644" indent="0">
              <a:buNone/>
              <a:defRPr sz="900"/>
            </a:lvl4pPr>
            <a:lvl5pPr marL="1828858" indent="0">
              <a:buNone/>
              <a:defRPr sz="900"/>
            </a:lvl5pPr>
            <a:lvl6pPr marL="2286073" indent="0">
              <a:buNone/>
              <a:defRPr sz="900"/>
            </a:lvl6pPr>
            <a:lvl7pPr marL="2743287" indent="0">
              <a:buNone/>
              <a:defRPr sz="900"/>
            </a:lvl7pPr>
            <a:lvl8pPr marL="3200503" indent="0">
              <a:buNone/>
              <a:defRPr sz="900"/>
            </a:lvl8pPr>
            <a:lvl9pPr marL="3657717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E7CC4-6FBC-4C0E-B4CE-D9527EB3545E}" type="datetime1">
              <a:rPr lang="zh-TW" altLang="en-US" smtClean="0"/>
              <a:t>2025/8/7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EBCE6-84C3-49BB-AF46-E3554A2E6C7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804088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72BB8-CB38-4667-96DA-CAF246EF0DB5}" type="datetime1">
              <a:rPr lang="zh-TW" altLang="en-US" smtClean="0"/>
              <a:t>2025/8/7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EBCE6-84C3-49BB-AF46-E3554A2E6C7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580372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6" y="274641"/>
            <a:ext cx="2057400" cy="5851524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4" y="274641"/>
            <a:ext cx="6019800" cy="5851524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21A2F-174B-49CE-A6F7-4891E945B318}" type="datetime1">
              <a:rPr lang="zh-TW" altLang="en-US" smtClean="0"/>
              <a:t>2025/8/7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EBCE6-84C3-49BB-AF46-E3554A2E6C7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337265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6" y="27464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6" y="1600203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4" y="635635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BBF4E3-3AE1-498C-9669-FA87A30516A0}" type="datetime1">
              <a:rPr lang="zh-TW" altLang="en-US" smtClean="0"/>
              <a:t>2025/8/7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6" y="6356354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6" y="635635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DEBCE6-84C3-49BB-AF46-E3554A2E6C7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002722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29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11" indent="-342911" algn="l" defTabSz="914429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73" indent="-285759" algn="l" defTabSz="914429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37" indent="-228607" algn="l" defTabSz="914429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51" indent="-228607" algn="l" defTabSz="914429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1" kern="1200">
          <a:solidFill>
            <a:schemeClr val="tx1"/>
          </a:solidFill>
          <a:latin typeface="+mn-lt"/>
          <a:ea typeface="+mn-ea"/>
          <a:cs typeface="+mn-cs"/>
        </a:defRPr>
      </a:lvl4pPr>
      <a:lvl5pPr marL="2057466" indent="-228607" algn="l" defTabSz="914429" rtl="0" eaLnBrk="1" latinLnBrk="0" hangingPunct="1">
        <a:spcBef>
          <a:spcPct val="20000"/>
        </a:spcBef>
        <a:buFont typeface="Arial" panose="020B0604020202020204" pitchFamily="34" charset="0"/>
        <a:buChar char="»"/>
        <a:defRPr sz="200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81" indent="-228607" algn="l" defTabSz="914429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1" kern="1200">
          <a:solidFill>
            <a:schemeClr val="tx1"/>
          </a:solidFill>
          <a:latin typeface="+mn-lt"/>
          <a:ea typeface="+mn-ea"/>
          <a:cs typeface="+mn-cs"/>
        </a:defRPr>
      </a:lvl6pPr>
      <a:lvl7pPr marL="2971894" indent="-228607" algn="l" defTabSz="914429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1" kern="1200">
          <a:solidFill>
            <a:schemeClr val="tx1"/>
          </a:solidFill>
          <a:latin typeface="+mn-lt"/>
          <a:ea typeface="+mn-ea"/>
          <a:cs typeface="+mn-cs"/>
        </a:defRPr>
      </a:lvl7pPr>
      <a:lvl8pPr marL="3429110" indent="-228607" algn="l" defTabSz="914429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1" kern="1200">
          <a:solidFill>
            <a:schemeClr val="tx1"/>
          </a:solidFill>
          <a:latin typeface="+mn-lt"/>
          <a:ea typeface="+mn-ea"/>
          <a:cs typeface="+mn-cs"/>
        </a:defRPr>
      </a:lvl8pPr>
      <a:lvl9pPr marL="3886325" indent="-228607" algn="l" defTabSz="914429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2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15" algn="l" defTabSz="91442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29" algn="l" defTabSz="91442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44" algn="l" defTabSz="91442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58" algn="l" defTabSz="91442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73" algn="l" defTabSz="91442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87" algn="l" defTabSz="91442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503" algn="l" defTabSz="91442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717" algn="l" defTabSz="91442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invoice.ppmof.gov.tw/PSI_Web/PSI0500/PSI0501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invoice.ppmof.gov.tw/index_new.html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490066"/>
          </a:xfrm>
        </p:spPr>
        <p:txBody>
          <a:bodyPr>
            <a:noAutofit/>
          </a:bodyPr>
          <a:lstStyle/>
          <a:p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統購</a:t>
            </a:r>
            <a:r>
              <a:rPr lang="zh-TW" altLang="en-US" sz="2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預購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2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臨櫃自取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申購流程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說明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28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臨櫃送件</a:t>
            </a:r>
            <a:endParaRPr lang="zh-TW" altLang="en-US" sz="28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圓角矩形 4"/>
          <p:cNvSpPr/>
          <p:nvPr/>
        </p:nvSpPr>
        <p:spPr>
          <a:xfrm>
            <a:off x="724936" y="1638779"/>
            <a:ext cx="5071926" cy="77972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marL="182563" indent="-182563"/>
            <a:r>
              <a:rPr lang="en-US" altLang="zh-TW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2</a:t>
            </a:r>
            <a:r>
              <a:rPr lang="en-US" altLang="zh-TW" sz="16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.</a:t>
            </a:r>
            <a:r>
              <a:rPr lang="en-US" altLang="zh-TW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	</a:t>
            </a:r>
            <a:r>
              <a:rPr lang="en-US" altLang="zh-TW" sz="16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 </a:t>
            </a:r>
            <a:r>
              <a:rPr lang="zh-TW" altLang="en-US" sz="16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營業</a:t>
            </a:r>
            <a:r>
              <a:rPr lang="zh-TW" altLang="en-US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人委託</a:t>
            </a:r>
            <a:r>
              <a:rPr lang="zh-TW" altLang="en-US" sz="1600" dirty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代理人</a:t>
            </a:r>
            <a:r>
              <a:rPr lang="zh-TW" altLang="en-US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購買統一發票媒體檔案</a:t>
            </a:r>
            <a:r>
              <a:rPr lang="en-US" altLang="zh-TW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(</a:t>
            </a:r>
            <a:r>
              <a:rPr lang="zh-TW" altLang="en-US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含代理人名稱、地址、營業人稅籍編號、統一編號、申購發票種類及數量</a:t>
            </a:r>
            <a:r>
              <a:rPr lang="en-US" altLang="zh-TW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)</a:t>
            </a:r>
            <a:r>
              <a:rPr lang="zh-TW" altLang="en-US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 </a:t>
            </a:r>
            <a:r>
              <a:rPr lang="en-US" altLang="zh-TW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(</a:t>
            </a:r>
            <a:r>
              <a:rPr lang="zh-TW" altLang="en-US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可使用光碟、隨身碟儲存裝置等</a:t>
            </a:r>
            <a:r>
              <a:rPr lang="en-US" altLang="zh-TW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)</a:t>
            </a:r>
            <a:r>
              <a:rPr lang="zh-TW" altLang="en-US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 。</a:t>
            </a:r>
          </a:p>
        </p:txBody>
      </p:sp>
      <p:sp>
        <p:nvSpPr>
          <p:cNvPr id="8" name="圓角矩形 7"/>
          <p:cNvSpPr/>
          <p:nvPr/>
        </p:nvSpPr>
        <p:spPr>
          <a:xfrm>
            <a:off x="724934" y="2485985"/>
            <a:ext cx="2952327" cy="5475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marL="182563" indent="-182563"/>
            <a:r>
              <a:rPr lang="en-US" altLang="zh-TW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3.	</a:t>
            </a:r>
            <a:r>
              <a:rPr lang="zh-TW" altLang="en-US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列印</a:t>
            </a:r>
            <a:r>
              <a:rPr lang="en-US" altLang="zh-TW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1</a:t>
            </a:r>
            <a:r>
              <a:rPr lang="zh-TW" altLang="en-US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營業人委託媒體預購統一發票數量清單。</a:t>
            </a:r>
          </a:p>
        </p:txBody>
      </p:sp>
      <p:sp>
        <p:nvSpPr>
          <p:cNvPr id="9" name="十字形 8"/>
          <p:cNvSpPr/>
          <p:nvPr/>
        </p:nvSpPr>
        <p:spPr>
          <a:xfrm>
            <a:off x="3782878" y="2534205"/>
            <a:ext cx="432049" cy="432048"/>
          </a:xfrm>
          <a:prstGeom prst="plus">
            <a:avLst>
              <a:gd name="adj" fmla="val 3400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943">
              <a:latin typeface="Arial Narrow" panose="020B0606020202030204" pitchFamily="34" charset="0"/>
            </a:endParaRPr>
          </a:p>
        </p:txBody>
      </p:sp>
      <p:sp>
        <p:nvSpPr>
          <p:cNvPr id="10" name="圓角矩形 9"/>
          <p:cNvSpPr/>
          <p:nvPr/>
        </p:nvSpPr>
        <p:spPr>
          <a:xfrm>
            <a:off x="4289330" y="2485984"/>
            <a:ext cx="1507330" cy="54808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16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代理人</a:t>
            </a:r>
            <a:r>
              <a:rPr lang="zh-TW" altLang="en-US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公司</a:t>
            </a:r>
            <a:r>
              <a:rPr lang="zh-TW" altLang="en-US" sz="16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章</a:t>
            </a:r>
            <a:endParaRPr lang="en-US" altLang="zh-TW" sz="1600" dirty="0" smtClean="0">
              <a:solidFill>
                <a:schemeClr val="tx1"/>
              </a:solidFill>
              <a:latin typeface="Arial Narrow" panose="020B0606020202030204" pitchFamily="34" charset="0"/>
              <a:ea typeface="標楷體" panose="03000509000000000000" pitchFamily="65" charset="-120"/>
            </a:endParaRPr>
          </a:p>
          <a:p>
            <a:r>
              <a:rPr lang="zh-TW" altLang="en-US" sz="16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及</a:t>
            </a:r>
            <a:r>
              <a:rPr lang="zh-TW" altLang="en-US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負責人章。</a:t>
            </a:r>
          </a:p>
        </p:txBody>
      </p:sp>
      <p:sp>
        <p:nvSpPr>
          <p:cNvPr id="16" name="矩形 15"/>
          <p:cNvSpPr/>
          <p:nvPr/>
        </p:nvSpPr>
        <p:spPr>
          <a:xfrm>
            <a:off x="204363" y="1655160"/>
            <a:ext cx="432048" cy="13783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943" b="1" dirty="0">
                <a:solidFill>
                  <a:schemeClr val="bg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準備階段</a:t>
            </a:r>
          </a:p>
        </p:txBody>
      </p:sp>
      <p:sp>
        <p:nvSpPr>
          <p:cNvPr id="19" name="圓角矩形 18"/>
          <p:cNvSpPr/>
          <p:nvPr/>
        </p:nvSpPr>
        <p:spPr>
          <a:xfrm>
            <a:off x="724934" y="3119123"/>
            <a:ext cx="5071927" cy="36004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marL="182563" indent="-182563"/>
            <a:r>
              <a:rPr lang="en-US" altLang="zh-TW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4.	</a:t>
            </a:r>
            <a:r>
              <a:rPr lang="zh-TW" altLang="en-US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赴代售點提交以上準備資料。</a:t>
            </a:r>
            <a:endParaRPr lang="en-US" altLang="zh-TW" sz="1600" dirty="0">
              <a:solidFill>
                <a:schemeClr val="tx1"/>
              </a:solidFill>
              <a:latin typeface="Arial Narrow" panose="020B0606020202030204" pitchFamily="34" charset="0"/>
              <a:ea typeface="標楷體" panose="03000509000000000000" pitchFamily="65" charset="-120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204363" y="3119122"/>
            <a:ext cx="432048" cy="159397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943" b="1" dirty="0">
                <a:solidFill>
                  <a:schemeClr val="bg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送件階段</a:t>
            </a:r>
          </a:p>
        </p:txBody>
      </p:sp>
      <p:sp>
        <p:nvSpPr>
          <p:cNvPr id="14" name="圓角矩形 13"/>
          <p:cNvSpPr/>
          <p:nvPr/>
        </p:nvSpPr>
        <p:spPr>
          <a:xfrm>
            <a:off x="724937" y="3543487"/>
            <a:ext cx="5071927" cy="765692"/>
          </a:xfrm>
          <a:prstGeom prst="roundRect">
            <a:avLst>
              <a:gd name="adj" fmla="val 11956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marL="182563" indent="-182563"/>
            <a:r>
              <a:rPr lang="en-US" altLang="zh-TW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5.	</a:t>
            </a:r>
            <a:r>
              <a:rPr lang="zh-TW" altLang="en-US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交予發售人員轉入電腦勾稽後，如申購資料有誤、受限購或含已停、歇業營業人者，發售人員將列印「異常清單」交付申購人。</a:t>
            </a:r>
          </a:p>
        </p:txBody>
      </p:sp>
      <p:sp>
        <p:nvSpPr>
          <p:cNvPr id="3" name="向右箭號 2"/>
          <p:cNvSpPr/>
          <p:nvPr/>
        </p:nvSpPr>
        <p:spPr>
          <a:xfrm>
            <a:off x="721560" y="4405195"/>
            <a:ext cx="432048" cy="276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943">
              <a:latin typeface="Arial Narrow" panose="020B0606020202030204" pitchFamily="34" charset="0"/>
            </a:endParaRPr>
          </a:p>
        </p:txBody>
      </p:sp>
      <p:sp>
        <p:nvSpPr>
          <p:cNvPr id="21" name="圓角矩形 20"/>
          <p:cNvSpPr/>
          <p:nvPr/>
        </p:nvSpPr>
        <p:spPr>
          <a:xfrm>
            <a:off x="1238740" y="4357249"/>
            <a:ext cx="4557919" cy="35584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marL="182563" indent="-182563"/>
            <a:r>
              <a:rPr lang="en-US" altLang="zh-TW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6.</a:t>
            </a:r>
            <a:r>
              <a:rPr lang="zh-TW" altLang="en-US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 送件完成。</a:t>
            </a:r>
          </a:p>
        </p:txBody>
      </p:sp>
      <p:sp>
        <p:nvSpPr>
          <p:cNvPr id="22" name="矩形 21"/>
          <p:cNvSpPr/>
          <p:nvPr/>
        </p:nvSpPr>
        <p:spPr>
          <a:xfrm>
            <a:off x="5862251" y="1276617"/>
            <a:ext cx="3063837" cy="5378474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t" anchorCtr="0"/>
          <a:lstStyle/>
          <a:p>
            <a:pPr marL="174630" indent="-174630">
              <a:lnSpc>
                <a:spcPts val="1690"/>
              </a:lnSpc>
            </a:pPr>
            <a:r>
              <a:rPr lang="en-US" altLang="zh-TW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1</a:t>
            </a:r>
            <a:r>
              <a:rPr lang="en-US" altLang="zh-TW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.	</a:t>
            </a:r>
            <a:r>
              <a:rPr lang="zh-TW" altLang="en-US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營業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人委託代理人代購，首次應赴營業人所在地稽徵機關申請集中代購統一發票。</a:t>
            </a:r>
            <a:endParaRPr lang="en-US" altLang="zh-TW" sz="1400" dirty="0">
              <a:solidFill>
                <a:schemeClr val="tx1"/>
              </a:solidFill>
              <a:latin typeface="Arial Narrow" panose="020B0606020202030204" pitchFamily="34" charset="0"/>
              <a:ea typeface="標楷體" panose="03000509000000000000" pitchFamily="65" charset="-120"/>
            </a:endParaRPr>
          </a:p>
          <a:p>
            <a:pPr marL="174625" indent="-174625">
              <a:lnSpc>
                <a:spcPts val="1690"/>
              </a:lnSpc>
            </a:pPr>
            <a:r>
              <a:rPr lang="en-US" altLang="zh-TW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2</a:t>
            </a:r>
            <a:r>
              <a:rPr lang="en-US" altLang="zh-TW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.	</a:t>
            </a:r>
            <a:r>
              <a:rPr lang="zh-TW" altLang="en-US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無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自有會計軟體可編輯申購媒體檔者，可自財政部</a:t>
            </a:r>
            <a:r>
              <a:rPr lang="zh-TW" altLang="en-US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印刷廠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「</a:t>
            </a:r>
            <a:r>
              <a:rPr lang="zh-TW" altLang="en-US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發票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網路</a:t>
            </a:r>
            <a:r>
              <a:rPr lang="zh-TW" altLang="en-US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購買暨查詢系統」</a:t>
            </a:r>
            <a:r>
              <a:rPr lang="en-US" altLang="zh-TW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/</a:t>
            </a:r>
            <a:r>
              <a:rPr lang="zh-TW" altLang="en-US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表單下載，統購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媒體轉檔程式及手冊。</a:t>
            </a:r>
            <a:endParaRPr lang="en-US" altLang="zh-TW" sz="1400" dirty="0" smtClean="0">
              <a:solidFill>
                <a:schemeClr val="tx1"/>
              </a:solidFill>
              <a:latin typeface="Arial Narrow" panose="020B0606020202030204" pitchFamily="34" charset="0"/>
              <a:ea typeface="標楷體" panose="03000509000000000000" pitchFamily="65" charset="-120"/>
            </a:endParaRPr>
          </a:p>
          <a:p>
            <a:pPr marL="174625" indent="-174625">
              <a:lnSpc>
                <a:spcPts val="1690"/>
              </a:lnSpc>
            </a:pPr>
            <a:r>
              <a:rPr lang="en-US" altLang="zh-TW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3.	</a:t>
            </a:r>
            <a:r>
              <a:rPr lang="zh-TW" altLang="en-US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送出前請務必檢視申購期別及申購資料是否正確。</a:t>
            </a:r>
            <a:endParaRPr lang="en-US" altLang="zh-TW" sz="1400" dirty="0" smtClean="0">
              <a:solidFill>
                <a:schemeClr val="tx1"/>
              </a:solidFill>
              <a:latin typeface="Arial Narrow" panose="020B0606020202030204" pitchFamily="34" charset="0"/>
              <a:ea typeface="標楷體" panose="03000509000000000000" pitchFamily="65" charset="-120"/>
            </a:endParaRPr>
          </a:p>
          <a:p>
            <a:pPr marL="174630" indent="-174630">
              <a:lnSpc>
                <a:spcPts val="1690"/>
              </a:lnSpc>
            </a:pPr>
            <a:r>
              <a:rPr lang="en-US" altLang="zh-TW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4.	</a:t>
            </a:r>
            <a:r>
              <a:rPr lang="zh-TW" altLang="en-US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送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件時間：每雙</a:t>
            </a:r>
            <a:r>
              <a:rPr lang="zh-TW" altLang="en-US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月</a:t>
            </a:r>
            <a:r>
              <a:rPr lang="en-US" altLang="zh-TW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5</a:t>
            </a:r>
            <a:r>
              <a:rPr lang="zh-TW" altLang="en-US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日前</a:t>
            </a:r>
            <a:r>
              <a:rPr lang="zh-TW" altLang="en-US" sz="1400" u="sng" dirty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上班日營業時間</a:t>
            </a:r>
            <a:r>
              <a:rPr lang="en-US" altLang="zh-TW" sz="1400" u="sng" dirty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(</a:t>
            </a:r>
            <a:r>
              <a:rPr lang="zh-TW" altLang="en-US" sz="1400" u="sng" dirty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依各代售點公告營業時間為準</a:t>
            </a:r>
            <a:r>
              <a:rPr lang="en-US" altLang="zh-TW" sz="1400" u="sng" dirty="0" smtClean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)</a:t>
            </a:r>
            <a:endParaRPr lang="en-US" altLang="zh-TW" sz="900" dirty="0">
              <a:solidFill>
                <a:schemeClr val="tx1"/>
              </a:solidFill>
              <a:latin typeface="Arial Narrow" panose="020B0606020202030204" pitchFamily="34" charset="0"/>
              <a:ea typeface="標楷體" panose="03000509000000000000" pitchFamily="65" charset="-120"/>
            </a:endParaRPr>
          </a:p>
          <a:p>
            <a:pPr marL="182563" indent="-182563">
              <a:lnSpc>
                <a:spcPts val="1690"/>
              </a:lnSpc>
              <a:buAutoNum type="arabicPeriod" startAt="5"/>
            </a:pPr>
            <a:r>
              <a:rPr lang="zh-TW" altLang="en-US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送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件地點：營業人稅籍登記所屬轄區內各代售點</a:t>
            </a:r>
            <a:r>
              <a:rPr lang="en-US" altLang="zh-TW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(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不得跨區辦理</a:t>
            </a:r>
            <a:r>
              <a:rPr lang="en-US" altLang="zh-TW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)</a:t>
            </a:r>
            <a:r>
              <a:rPr lang="zh-TW" altLang="en-US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。</a:t>
            </a:r>
            <a:endParaRPr lang="en-US" altLang="zh-TW" sz="1400" dirty="0" smtClean="0">
              <a:solidFill>
                <a:schemeClr val="tx1"/>
              </a:solidFill>
              <a:latin typeface="Arial Narrow" panose="020B0606020202030204" pitchFamily="34" charset="0"/>
              <a:ea typeface="標楷體" panose="03000509000000000000" pitchFamily="65" charset="-120"/>
            </a:endParaRPr>
          </a:p>
          <a:p>
            <a:pPr marL="182563" indent="-182563">
              <a:lnSpc>
                <a:spcPts val="1690"/>
              </a:lnSpc>
              <a:buFontTx/>
              <a:buAutoNum type="arabicPeriod" startAt="5"/>
            </a:pP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代售</a:t>
            </a:r>
            <a:r>
              <a:rPr lang="zh-TW" altLang="en-US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點進行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配號時將再次檢核營業人管制檔，倘遇停、限購管制，將列入異常清單</a:t>
            </a:r>
            <a:r>
              <a:rPr lang="zh-TW" altLang="en-US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。</a:t>
            </a:r>
            <a:endParaRPr lang="en-US" altLang="zh-TW" sz="1400" dirty="0">
              <a:solidFill>
                <a:schemeClr val="tx1"/>
              </a:solidFill>
              <a:latin typeface="Arial Narrow" panose="020B0606020202030204" pitchFamily="34" charset="0"/>
              <a:ea typeface="標楷體" panose="03000509000000000000" pitchFamily="65" charset="-120"/>
            </a:endParaRPr>
          </a:p>
          <a:p>
            <a:pPr marL="174630" indent="-174630">
              <a:lnSpc>
                <a:spcPts val="1690"/>
              </a:lnSpc>
            </a:pPr>
            <a:r>
              <a:rPr lang="en-US" altLang="zh-TW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6</a:t>
            </a:r>
            <a:r>
              <a:rPr lang="en-US" altLang="zh-TW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.	</a:t>
            </a:r>
            <a:r>
              <a:rPr lang="zh-TW" altLang="en-US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領取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發票未離櫃前，得逕向代售點申請退還，惟應現場更正原提交「營業人委託媒體預購統一發票數量清單」並用印後交代售點留存；擬增購者則須依臨櫃申購規定辦理。</a:t>
            </a:r>
            <a:endParaRPr lang="en-US" altLang="zh-TW" sz="1400" dirty="0">
              <a:solidFill>
                <a:schemeClr val="tx1"/>
              </a:solidFill>
              <a:latin typeface="Arial Narrow" panose="020B0606020202030204" pitchFamily="34" charset="0"/>
              <a:ea typeface="標楷體" panose="03000509000000000000" pitchFamily="65" charset="-120"/>
            </a:endParaRPr>
          </a:p>
          <a:p>
            <a:pPr marL="174630" indent="-174630">
              <a:lnSpc>
                <a:spcPts val="1400"/>
              </a:lnSpc>
            </a:pPr>
            <a:r>
              <a:rPr lang="en-US" altLang="zh-TW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7.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全國代售點查詢網址</a:t>
            </a:r>
            <a:r>
              <a:rPr lang="zh-TW" altLang="en-US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為</a:t>
            </a:r>
            <a:r>
              <a:rPr lang="en-US" altLang="zh-TW" sz="105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  <a:hlinkClick r:id="rId3"/>
              </a:rPr>
              <a:t>https://invoice.ppmof.gov.tw/PSI_Web/PSI0500/PSI0501</a:t>
            </a:r>
            <a:r>
              <a:rPr lang="en-US" altLang="zh-TW" sz="105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  <a:hlinkClick r:id="rId3"/>
              </a:rPr>
              <a:t>/</a:t>
            </a:r>
            <a:endParaRPr lang="en-US" altLang="zh-TW" sz="1050" dirty="0" smtClean="0">
              <a:solidFill>
                <a:schemeClr val="tx1"/>
              </a:solidFill>
              <a:latin typeface="Arial Narrow" panose="020B0606020202030204" pitchFamily="34" charset="0"/>
              <a:ea typeface="標楷體" panose="03000509000000000000" pitchFamily="65" charset="-120"/>
            </a:endParaRPr>
          </a:p>
          <a:p>
            <a:pPr marL="174630" indent="-174630">
              <a:lnSpc>
                <a:spcPts val="1400"/>
              </a:lnSpc>
            </a:pPr>
            <a:endParaRPr lang="en-US" altLang="zh-TW" sz="1050" dirty="0">
              <a:solidFill>
                <a:schemeClr val="tx1"/>
              </a:solidFill>
              <a:latin typeface="Arial Narrow" panose="020B0606020202030204" pitchFamily="34" charset="0"/>
              <a:ea typeface="標楷體" panose="03000509000000000000" pitchFamily="65" charset="-12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204363" y="4806824"/>
            <a:ext cx="432048" cy="184826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943" b="1" dirty="0">
                <a:solidFill>
                  <a:schemeClr val="bg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出貨階段</a:t>
            </a:r>
          </a:p>
        </p:txBody>
      </p:sp>
      <p:sp>
        <p:nvSpPr>
          <p:cNvPr id="26" name="圓角矩形 25"/>
          <p:cNvSpPr/>
          <p:nvPr/>
        </p:nvSpPr>
        <p:spPr>
          <a:xfrm>
            <a:off x="724934" y="4797152"/>
            <a:ext cx="5071927" cy="36004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marL="182563" indent="-182563"/>
            <a:r>
              <a:rPr lang="en-US" altLang="zh-TW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7. </a:t>
            </a:r>
            <a:r>
              <a:rPr lang="zh-TW" altLang="en-US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依通知領取時間赴原送件代售點領取預購統一發票。</a:t>
            </a:r>
          </a:p>
        </p:txBody>
      </p:sp>
      <p:sp>
        <p:nvSpPr>
          <p:cNvPr id="27" name="圓角矩形 26"/>
          <p:cNvSpPr/>
          <p:nvPr/>
        </p:nvSpPr>
        <p:spPr>
          <a:xfrm>
            <a:off x="724934" y="5239180"/>
            <a:ext cx="5071927" cy="1007801"/>
          </a:xfrm>
          <a:prstGeom prst="roundRect">
            <a:avLst>
              <a:gd name="adj" fmla="val 701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marL="182563" indent="-182563"/>
            <a:r>
              <a:rPr lang="en-US" altLang="zh-TW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8.	</a:t>
            </a:r>
            <a:r>
              <a:rPr lang="zh-TW" altLang="en-US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代售點交付「統一發票購買明細表」或「營業人預購統一發票資料表</a:t>
            </a:r>
            <a:r>
              <a:rPr lang="zh-TW" altLang="en-US" sz="16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」</a:t>
            </a:r>
            <a:r>
              <a:rPr lang="en-US" altLang="zh-TW" sz="16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1</a:t>
            </a:r>
            <a:r>
              <a:rPr lang="zh-TW" altLang="en-US" sz="16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份</a:t>
            </a:r>
            <a:r>
              <a:rPr lang="zh-TW" altLang="en-US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，如申購資料尚有異常者，另附「異常清單</a:t>
            </a:r>
            <a:r>
              <a:rPr lang="zh-TW" altLang="en-US" sz="16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」</a:t>
            </a:r>
            <a:r>
              <a:rPr lang="en-US" altLang="zh-TW" sz="16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1</a:t>
            </a:r>
            <a:r>
              <a:rPr lang="zh-TW" altLang="en-US" sz="16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份</a:t>
            </a:r>
            <a:r>
              <a:rPr lang="zh-TW" altLang="en-US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；請詳細核對申購本、組數及金額與送件資料相符。</a:t>
            </a:r>
          </a:p>
        </p:txBody>
      </p:sp>
      <p:sp>
        <p:nvSpPr>
          <p:cNvPr id="28" name="圓角矩形 27"/>
          <p:cNvSpPr/>
          <p:nvPr/>
        </p:nvSpPr>
        <p:spPr>
          <a:xfrm>
            <a:off x="721560" y="6295051"/>
            <a:ext cx="2955701" cy="36004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marL="182563" indent="-182563"/>
            <a:r>
              <a:rPr lang="en-US" altLang="zh-TW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9.	</a:t>
            </a:r>
            <a:r>
              <a:rPr lang="zh-TW" altLang="en-US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繳交申購統一發票工本費。</a:t>
            </a:r>
          </a:p>
        </p:txBody>
      </p:sp>
      <p:sp>
        <p:nvSpPr>
          <p:cNvPr id="29" name="向右箭號 28"/>
          <p:cNvSpPr/>
          <p:nvPr/>
        </p:nvSpPr>
        <p:spPr>
          <a:xfrm>
            <a:off x="3782872" y="6360634"/>
            <a:ext cx="432048" cy="276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943">
              <a:latin typeface="Arial Narrow" panose="020B0606020202030204" pitchFamily="34" charset="0"/>
            </a:endParaRPr>
          </a:p>
        </p:txBody>
      </p:sp>
      <p:sp>
        <p:nvSpPr>
          <p:cNvPr id="31" name="圓角矩形 30"/>
          <p:cNvSpPr/>
          <p:nvPr/>
        </p:nvSpPr>
        <p:spPr>
          <a:xfrm>
            <a:off x="4280512" y="6295051"/>
            <a:ext cx="1516147" cy="37430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marL="182563" indent="-182563"/>
            <a:r>
              <a:rPr lang="en-US" altLang="zh-TW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10.</a:t>
            </a:r>
            <a:r>
              <a:rPr lang="zh-TW" altLang="en-US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交付完成。</a:t>
            </a:r>
          </a:p>
        </p:txBody>
      </p:sp>
      <p:sp>
        <p:nvSpPr>
          <p:cNvPr id="23" name="矩形 22"/>
          <p:cNvSpPr/>
          <p:nvPr/>
        </p:nvSpPr>
        <p:spPr>
          <a:xfrm>
            <a:off x="5862251" y="889903"/>
            <a:ext cx="3063837" cy="386714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943" b="1" dirty="0">
                <a:latin typeface="Arial Narrow" panose="020B0606020202030204" pitchFamily="34" charset="0"/>
                <a:ea typeface="標楷體" panose="03000509000000000000" pitchFamily="65" charset="-120"/>
              </a:rPr>
              <a:t>注意事項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7010400" y="6597353"/>
            <a:ext cx="2133600" cy="365125"/>
          </a:xfrm>
        </p:spPr>
        <p:txBody>
          <a:bodyPr vert="horz" lIns="91440" tIns="45720" rIns="91440" bIns="45720" rtlCol="0" anchor="ctr"/>
          <a:lstStyle/>
          <a:p>
            <a:fld id="{80DEBCE6-84C3-49BB-AF46-E3554A2E6C7B}" type="slidenum">
              <a:rPr lang="zh-TW" altLang="en-US">
                <a:solidFill>
                  <a:schemeClr val="tx1"/>
                </a:solidFill>
                <a:latin typeface="Arial Narrow" panose="020B0606020202030204" pitchFamily="34" charset="0"/>
              </a:rPr>
              <a:pPr/>
              <a:t>1</a:t>
            </a:fld>
            <a:endParaRPr lang="zh-TW" altLang="en-US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30" name="文字方塊 29"/>
          <p:cNvSpPr txBox="1"/>
          <p:nvPr/>
        </p:nvSpPr>
        <p:spPr>
          <a:xfrm>
            <a:off x="7213105" y="612904"/>
            <a:ext cx="172819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TW" sz="1200" dirty="0" smtClean="0">
                <a:latin typeface="Arial Narrow" panose="020B0606020202030204" pitchFamily="34" charset="0"/>
                <a:ea typeface="標楷體" panose="03000509000000000000" pitchFamily="65" charset="-120"/>
              </a:rPr>
              <a:t>114.8.7</a:t>
            </a:r>
            <a:r>
              <a:rPr lang="zh-TW" altLang="en-US" sz="1200" dirty="0" smtClean="0">
                <a:latin typeface="Arial Narrow" panose="020B0606020202030204" pitchFamily="34" charset="0"/>
                <a:ea typeface="標楷體" panose="03000509000000000000" pitchFamily="65" charset="-120"/>
              </a:rPr>
              <a:t> 第</a:t>
            </a:r>
            <a:r>
              <a:rPr lang="en-US" altLang="zh-TW" sz="1200" dirty="0" smtClean="0">
                <a:latin typeface="Arial Narrow" panose="020B0606020202030204" pitchFamily="34" charset="0"/>
                <a:ea typeface="標楷體" panose="03000509000000000000" pitchFamily="65" charset="-120"/>
              </a:rPr>
              <a:t>10</a:t>
            </a:r>
            <a:r>
              <a:rPr lang="zh-TW" altLang="en-US" sz="1200" dirty="0" smtClean="0">
                <a:latin typeface="Arial Narrow" panose="020B0606020202030204" pitchFamily="34" charset="0"/>
                <a:ea typeface="標楷體" panose="03000509000000000000" pitchFamily="65" charset="-120"/>
              </a:rPr>
              <a:t>版</a:t>
            </a:r>
            <a:endParaRPr lang="zh-TW" altLang="en-US" sz="1200" dirty="0">
              <a:latin typeface="Arial Narrow" panose="020B0606020202030204" pitchFamily="34" charset="0"/>
              <a:ea typeface="標楷體" panose="03000509000000000000" pitchFamily="65" charset="-12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150644" y="848380"/>
            <a:ext cx="6387034" cy="3462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1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114</a:t>
            </a:r>
            <a:r>
              <a:rPr lang="zh-TW" altLang="en-US" sz="11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11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</a:t>
            </a:r>
            <a:r>
              <a:rPr lang="zh-TW" altLang="en-US" sz="11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sz="11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sz="11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日起全面開放南區國稅局轄下代售點網路送件服務，詳細申辦流程請見次頁</a:t>
            </a:r>
            <a:r>
              <a:rPr lang="zh-TW" altLang="en-US" sz="16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zh-TW" altLang="en-US" sz="16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2" name="圓角矩形 31"/>
          <p:cNvSpPr/>
          <p:nvPr/>
        </p:nvSpPr>
        <p:spPr>
          <a:xfrm>
            <a:off x="721560" y="1171996"/>
            <a:ext cx="5075099" cy="38479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marL="182563" indent="-182563"/>
            <a:r>
              <a:rPr lang="en-US" altLang="zh-TW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1.	</a:t>
            </a:r>
            <a:r>
              <a:rPr lang="zh-TW" altLang="en-US" sz="16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已於國稅局登錄並持有登錄</a:t>
            </a:r>
            <a:r>
              <a:rPr lang="zh-TW" altLang="en-US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執業</a:t>
            </a:r>
            <a:r>
              <a:rPr lang="zh-TW" altLang="en-US" sz="16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證明書之</a:t>
            </a:r>
            <a:r>
              <a:rPr lang="zh-TW" altLang="en-US" sz="1600" dirty="0" smtClean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代理人</a:t>
            </a:r>
            <a:r>
              <a:rPr lang="zh-TW" altLang="en-US" sz="1600" b="1" dirty="0" smtClean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。</a:t>
            </a:r>
            <a:endParaRPr lang="zh-TW" altLang="en-US" sz="1600" b="1" dirty="0">
              <a:solidFill>
                <a:srgbClr val="FF0000"/>
              </a:solidFill>
              <a:latin typeface="Arial Narrow" panose="020B0606020202030204" pitchFamily="34" charset="0"/>
              <a:ea typeface="標楷體" panose="03000509000000000000" pitchFamily="65" charset="-120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204362" y="1171996"/>
            <a:ext cx="425169" cy="38479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zh-TW" altLang="en-US" sz="1400" b="1" dirty="0">
                <a:solidFill>
                  <a:schemeClr val="bg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資格</a:t>
            </a:r>
          </a:p>
        </p:txBody>
      </p:sp>
    </p:spTree>
    <p:extLst>
      <p:ext uri="{BB962C8B-B14F-4D97-AF65-F5344CB8AC3E}">
        <p14:creationId xmlns:p14="http://schemas.microsoft.com/office/powerpoint/2010/main" val="1037561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490066"/>
          </a:xfrm>
        </p:spPr>
        <p:txBody>
          <a:bodyPr>
            <a:noAutofit/>
          </a:bodyPr>
          <a:lstStyle/>
          <a:p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統購</a:t>
            </a:r>
            <a:r>
              <a:rPr lang="zh-TW" altLang="en-US" sz="2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預購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2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臨櫃自取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申購流程說明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28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網路送</a:t>
            </a:r>
            <a:r>
              <a:rPr lang="zh-TW" altLang="en-US" sz="28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件</a:t>
            </a:r>
          </a:p>
        </p:txBody>
      </p:sp>
      <p:sp>
        <p:nvSpPr>
          <p:cNvPr id="22" name="矩形 21"/>
          <p:cNvSpPr/>
          <p:nvPr/>
        </p:nvSpPr>
        <p:spPr>
          <a:xfrm>
            <a:off x="6510423" y="1166996"/>
            <a:ext cx="2526073" cy="5574372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t" anchorCtr="0"/>
          <a:lstStyle/>
          <a:p>
            <a:pPr marL="179388" indent="-179388">
              <a:lnSpc>
                <a:spcPts val="1500"/>
              </a:lnSpc>
              <a:buFont typeface="+mj-lt"/>
              <a:buAutoNum type="arabicPeriod"/>
            </a:pPr>
            <a:r>
              <a:rPr lang="zh-TW" altLang="en-US" sz="13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自</a:t>
            </a:r>
            <a:r>
              <a:rPr lang="en-US" altLang="zh-TW" sz="13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114</a:t>
            </a:r>
            <a:r>
              <a:rPr lang="zh-TW" altLang="en-US" sz="13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en-US" altLang="zh-TW" sz="13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10</a:t>
            </a:r>
            <a:r>
              <a:rPr lang="zh-TW" altLang="en-US" sz="13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sz="13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13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日起開放</a:t>
            </a:r>
            <a:r>
              <a:rPr lang="zh-TW" altLang="en-US" sz="13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全國營業</a:t>
            </a:r>
            <a:r>
              <a:rPr lang="zh-TW" altLang="en-US" sz="13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人網路送件申購統一發票</a:t>
            </a:r>
            <a:r>
              <a:rPr lang="zh-TW" altLang="en-US" sz="13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，於「建立訂單」階段選擇</a:t>
            </a:r>
            <a:r>
              <a:rPr lang="zh-TW" altLang="en-US" sz="13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營業人所屬轄區任一代售點</a:t>
            </a:r>
            <a:r>
              <a:rPr lang="zh-TW" altLang="en-US" sz="13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自取，不得跨區局取件。</a:t>
            </a:r>
            <a:endParaRPr lang="en-US" altLang="zh-TW" sz="1300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79388" indent="-179388">
              <a:lnSpc>
                <a:spcPts val="1500"/>
              </a:lnSpc>
              <a:buFont typeface="+mj-lt"/>
              <a:buAutoNum type="arabicPeriod"/>
            </a:pPr>
            <a:r>
              <a:rPr lang="zh-TW" altLang="en-US" sz="13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請使用</a:t>
            </a:r>
            <a:r>
              <a:rPr lang="zh-TW" altLang="en-US" sz="13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跨</a:t>
            </a:r>
            <a:r>
              <a:rPr lang="zh-TW" altLang="en-US" sz="13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區網購帳號、跨</a:t>
            </a:r>
            <a:r>
              <a:rPr lang="zh-TW" altLang="en-US" sz="13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局</a:t>
            </a:r>
            <a:r>
              <a:rPr lang="zh-TW" altLang="en-US" sz="13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零售、線上預購代理人帳號登入，</a:t>
            </a:r>
            <a:r>
              <a:rPr lang="zh-TW" altLang="en-US" sz="13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即可直接使用</a:t>
            </a:r>
            <a:r>
              <a:rPr lang="zh-TW" altLang="en-US" sz="13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統購臨</a:t>
            </a:r>
            <a:r>
              <a:rPr lang="zh-TW" altLang="en-US" sz="13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櫃自取網路送件</a:t>
            </a:r>
            <a:r>
              <a:rPr lang="zh-TW" altLang="en-US" sz="13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功能。</a:t>
            </a:r>
            <a:endParaRPr lang="zh-TW" altLang="en-US" sz="1300" dirty="0">
              <a:solidFill>
                <a:schemeClr val="tx1"/>
              </a:solidFill>
              <a:latin typeface="Arial Narrow" panose="020B0606020202030204" pitchFamily="34" charset="0"/>
              <a:ea typeface="標楷體" panose="03000509000000000000" pitchFamily="65" charset="-120"/>
            </a:endParaRPr>
          </a:p>
          <a:p>
            <a:pPr marL="179388" indent="-179388">
              <a:lnSpc>
                <a:spcPts val="1500"/>
              </a:lnSpc>
              <a:buFont typeface="+mj-lt"/>
              <a:buAutoNum type="arabicPeriod"/>
            </a:pPr>
            <a:r>
              <a:rPr lang="zh-TW" altLang="en-US" sz="13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統購臨櫃自取網路送件於上期雙月</a:t>
            </a:r>
            <a:r>
              <a:rPr lang="en-US" altLang="zh-TW" sz="13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1</a:t>
            </a:r>
            <a:r>
              <a:rPr lang="zh-TW" altLang="en-US" sz="13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日</a:t>
            </a:r>
            <a:r>
              <a:rPr lang="en-US" altLang="zh-TW" sz="13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00:00</a:t>
            </a:r>
            <a:r>
              <a:rPr lang="zh-TW" altLang="en-US" sz="13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起至</a:t>
            </a:r>
            <a:r>
              <a:rPr lang="en-US" altLang="zh-TW" sz="13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14</a:t>
            </a:r>
            <a:r>
              <a:rPr lang="zh-TW" altLang="en-US" sz="13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日</a:t>
            </a:r>
            <a:r>
              <a:rPr lang="en-US" altLang="zh-TW" sz="13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24:00</a:t>
            </a:r>
            <a:r>
              <a:rPr lang="zh-TW" altLang="en-US" sz="13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止開放送件。</a:t>
            </a:r>
            <a:endParaRPr lang="en-US" altLang="zh-TW" sz="1300" dirty="0" smtClean="0">
              <a:solidFill>
                <a:schemeClr val="tx1"/>
              </a:solidFill>
              <a:latin typeface="Arial Narrow" panose="020B0606020202030204" pitchFamily="34" charset="0"/>
              <a:ea typeface="標楷體" panose="03000509000000000000" pitchFamily="65" charset="-120"/>
            </a:endParaRPr>
          </a:p>
          <a:p>
            <a:pPr marL="179388" indent="-179388">
              <a:lnSpc>
                <a:spcPts val="1500"/>
              </a:lnSpc>
              <a:buFont typeface="+mj-lt"/>
              <a:buAutoNum type="arabicPeriod"/>
            </a:pPr>
            <a:r>
              <a:rPr lang="zh-TW" altLang="en-US" sz="13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代售點將於次</a:t>
            </a:r>
            <a:r>
              <a:rPr lang="en-US" altLang="zh-TW" sz="13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1</a:t>
            </a:r>
            <a:r>
              <a:rPr lang="zh-TW" altLang="en-US" sz="13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工作日後收檔，依</a:t>
            </a:r>
            <a:r>
              <a:rPr lang="zh-TW" altLang="en-US" sz="13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「統購臨櫃自取網路送件統一發票購買數量清單</a:t>
            </a:r>
            <a:r>
              <a:rPr lang="zh-TW" altLang="en-US" sz="13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」進行配號</a:t>
            </a:r>
            <a:r>
              <a:rPr lang="zh-TW" altLang="en-US" sz="13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時</a:t>
            </a:r>
            <a:r>
              <a:rPr lang="zh-TW" altLang="en-US" sz="13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，再次檢核營業人管制檔，倘遇停、限購管制，將列入異常清單。</a:t>
            </a:r>
            <a:endParaRPr lang="en-US" altLang="zh-TW" sz="1300" dirty="0" smtClean="0">
              <a:solidFill>
                <a:schemeClr val="tx1"/>
              </a:solidFill>
              <a:latin typeface="Arial Narrow" panose="020B0606020202030204" pitchFamily="34" charset="0"/>
              <a:ea typeface="標楷體" panose="03000509000000000000" pitchFamily="65" charset="-120"/>
            </a:endParaRPr>
          </a:p>
          <a:p>
            <a:pPr marL="179388" indent="-179388">
              <a:lnSpc>
                <a:spcPts val="1500"/>
              </a:lnSpc>
              <a:buFont typeface="+mj-lt"/>
              <a:buAutoNum type="arabicPeriod"/>
            </a:pPr>
            <a:r>
              <a:rPr lang="zh-TW" altLang="en-US" sz="1300" b="1" dirty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經代售點通知未取累計</a:t>
            </a:r>
            <a:r>
              <a:rPr lang="en-US" altLang="zh-TW" sz="1300" b="1" dirty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3</a:t>
            </a:r>
            <a:r>
              <a:rPr lang="zh-TW" altLang="en-US" sz="1300" b="1" dirty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次即取消網路送件</a:t>
            </a:r>
            <a:r>
              <a:rPr lang="zh-TW" altLang="en-US" sz="1300" b="1" dirty="0" smtClean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資格</a:t>
            </a:r>
            <a:r>
              <a:rPr lang="zh-TW" altLang="en-US" sz="1300" b="1" dirty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；</a:t>
            </a:r>
            <a:r>
              <a:rPr lang="zh-TW" altLang="en-US" sz="13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領取</a:t>
            </a:r>
            <a:r>
              <a:rPr lang="zh-TW" altLang="en-US" sz="13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發票未離櫃前，得逕向代售點申請退還，惟應現場更正原提交「統購臨櫃自取統一發票購買數量清單」並用印後交代售點</a:t>
            </a:r>
            <a:r>
              <a:rPr lang="zh-TW" altLang="en-US" sz="13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留存。增</a:t>
            </a:r>
            <a:r>
              <a:rPr lang="zh-TW" altLang="en-US" sz="13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購</a:t>
            </a:r>
            <a:r>
              <a:rPr lang="zh-TW" altLang="en-US" sz="13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者依</a:t>
            </a:r>
            <a:r>
              <a:rPr lang="zh-TW" altLang="en-US" sz="13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臨櫃</a:t>
            </a:r>
            <a:r>
              <a:rPr lang="zh-TW" altLang="en-US" sz="13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申購辦理。</a:t>
            </a:r>
            <a:endParaRPr lang="en-US" altLang="zh-TW" sz="1300" dirty="0" smtClean="0">
              <a:solidFill>
                <a:schemeClr val="tx1"/>
              </a:solidFill>
              <a:latin typeface="Arial Narrow" panose="020B0606020202030204" pitchFamily="34" charset="0"/>
              <a:ea typeface="標楷體" panose="03000509000000000000" pitchFamily="65" charset="-120"/>
            </a:endParaRPr>
          </a:p>
          <a:p>
            <a:pPr marL="179388" indent="-179388">
              <a:buFont typeface="+mj-lt"/>
              <a:buAutoNum type="arabicPeriod"/>
            </a:pPr>
            <a:endParaRPr lang="en-US" altLang="zh-TW" sz="1400" dirty="0">
              <a:solidFill>
                <a:schemeClr val="tx1"/>
              </a:solidFill>
              <a:latin typeface="Arial Narrow" panose="020B0606020202030204" pitchFamily="34" charset="0"/>
              <a:ea typeface="標楷體" panose="03000509000000000000" pitchFamily="65" charset="-12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6518249" y="866016"/>
            <a:ext cx="2526076" cy="30098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943" b="1" dirty="0">
                <a:latin typeface="Arial Narrow" panose="020B0606020202030204" pitchFamily="34" charset="0"/>
                <a:ea typeface="標楷體" panose="03000509000000000000" pitchFamily="65" charset="-120"/>
              </a:rPr>
              <a:t>注意事項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7010400" y="6597353"/>
            <a:ext cx="2133600" cy="365125"/>
          </a:xfrm>
        </p:spPr>
        <p:txBody>
          <a:bodyPr vert="horz" lIns="91440" tIns="45720" rIns="91440" bIns="45720" rtlCol="0" anchor="ctr"/>
          <a:lstStyle/>
          <a:p>
            <a:fld id="{80DEBCE6-84C3-49BB-AF46-E3554A2E6C7B}" type="slidenum">
              <a:rPr lang="zh-TW" altLang="en-US">
                <a:solidFill>
                  <a:schemeClr val="tx1"/>
                </a:solidFill>
                <a:latin typeface="Arial Narrow" panose="020B0606020202030204" pitchFamily="34" charset="0"/>
              </a:rPr>
              <a:pPr/>
              <a:t>2</a:t>
            </a:fld>
            <a:endParaRPr lang="zh-TW" altLang="en-US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32" name="圓角矩形 31"/>
          <p:cNvSpPr/>
          <p:nvPr/>
        </p:nvSpPr>
        <p:spPr>
          <a:xfrm>
            <a:off x="656321" y="862289"/>
            <a:ext cx="5782089" cy="38479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marL="179388" indent="-179388"/>
            <a:r>
              <a:rPr lang="en-US" altLang="zh-TW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1.	</a:t>
            </a:r>
            <a:r>
              <a:rPr lang="zh-TW" altLang="en-US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已於國稅局登錄並持有登錄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執業</a:t>
            </a:r>
            <a:r>
              <a:rPr lang="zh-TW" altLang="en-US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證明書之</a:t>
            </a:r>
            <a:r>
              <a:rPr lang="zh-TW" altLang="en-US" sz="1400" dirty="0" smtClean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代理人</a:t>
            </a:r>
            <a:r>
              <a:rPr lang="zh-TW" altLang="en-US" sz="1400" b="1" dirty="0" smtClean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。</a:t>
            </a:r>
            <a:endParaRPr lang="zh-TW" altLang="en-US" sz="1400" b="1" dirty="0">
              <a:solidFill>
                <a:srgbClr val="FF0000"/>
              </a:solidFill>
              <a:latin typeface="Arial Narrow" panose="020B0606020202030204" pitchFamily="34" charset="0"/>
              <a:ea typeface="標楷體" panose="03000509000000000000" pitchFamily="65" charset="-120"/>
            </a:endParaRPr>
          </a:p>
        </p:txBody>
      </p:sp>
      <p:sp>
        <p:nvSpPr>
          <p:cNvPr id="33" name="圓角矩形 32"/>
          <p:cNvSpPr/>
          <p:nvPr/>
        </p:nvSpPr>
        <p:spPr>
          <a:xfrm>
            <a:off x="650129" y="1319460"/>
            <a:ext cx="5788282" cy="487823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marL="179388" indent="-179388"/>
            <a:r>
              <a:rPr lang="en-US" altLang="zh-TW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2. </a:t>
            </a:r>
            <a:r>
              <a:rPr lang="zh-TW" altLang="en-US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於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  <a:hlinkClick r:id="rId3"/>
              </a:rPr>
              <a:t>發票網路購買暨查詢系統</a:t>
            </a:r>
            <a:r>
              <a:rPr lang="en-US" altLang="zh-TW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/</a:t>
            </a:r>
            <a:r>
              <a:rPr lang="zh-TW" altLang="en-US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統購臨櫃自取網路送件申請帳號（已具有跨區網購或跨局零售、線上預購帳號者可直接登入，毋須重新申請）</a:t>
            </a:r>
            <a:endParaRPr lang="en-US" altLang="zh-TW" sz="1400" dirty="0" smtClean="0">
              <a:solidFill>
                <a:schemeClr val="tx1"/>
              </a:solidFill>
              <a:latin typeface="Arial Narrow" panose="020B0606020202030204" pitchFamily="34" charset="0"/>
              <a:ea typeface="標楷體" panose="03000509000000000000" pitchFamily="65" charset="-12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09423" y="1319461"/>
            <a:ext cx="432049" cy="160098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943" b="1" dirty="0">
                <a:solidFill>
                  <a:schemeClr val="bg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首次</a:t>
            </a:r>
            <a:r>
              <a:rPr lang="zh-TW" altLang="en-US" sz="1943" dirty="0">
                <a:solidFill>
                  <a:schemeClr val="bg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申請</a:t>
            </a:r>
            <a:endParaRPr lang="zh-TW" altLang="en-US" sz="1943" b="1" dirty="0">
              <a:solidFill>
                <a:schemeClr val="bg1"/>
              </a:solidFill>
              <a:latin typeface="Arial Narrow" panose="020B0606020202030204" pitchFamily="34" charset="0"/>
              <a:ea typeface="標楷體" panose="03000509000000000000" pitchFamily="65" charset="-120"/>
            </a:endParaRPr>
          </a:p>
        </p:txBody>
      </p:sp>
      <p:sp>
        <p:nvSpPr>
          <p:cNvPr id="35" name="圓角矩形 34"/>
          <p:cNvSpPr/>
          <p:nvPr/>
        </p:nvSpPr>
        <p:spPr>
          <a:xfrm>
            <a:off x="657280" y="2977043"/>
            <a:ext cx="5788282" cy="921029"/>
          </a:xfrm>
          <a:prstGeom prst="roundRect">
            <a:avLst>
              <a:gd name="adj" fmla="val 9750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marL="179388" indent="-179388">
              <a:tabLst>
                <a:tab pos="273059" algn="l"/>
              </a:tabLst>
            </a:pPr>
            <a:r>
              <a:rPr lang="en-US" altLang="zh-TW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5.	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請於</a:t>
            </a:r>
            <a:r>
              <a:rPr lang="zh-TW" altLang="en-US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統購臨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櫃自取開放</a:t>
            </a:r>
            <a:r>
              <a:rPr lang="zh-TW" altLang="en-US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期間登入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「</a:t>
            </a:r>
            <a:r>
              <a:rPr lang="zh-TW" altLang="en-US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統購臨櫃自取網路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送</a:t>
            </a:r>
            <a:r>
              <a:rPr lang="zh-TW" altLang="en-US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件」，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採「媒體檔上傳」功能上</a:t>
            </a:r>
            <a:r>
              <a:rPr lang="zh-TW" altLang="en-US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傳編輯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完成之申購</a:t>
            </a:r>
            <a:r>
              <a:rPr lang="zh-TW" altLang="en-US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檔後轉入「購買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檔</a:t>
            </a:r>
            <a:r>
              <a:rPr lang="zh-TW" altLang="en-US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維護」、或逕由「購買檔維護」逐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筆</a:t>
            </a:r>
            <a:r>
              <a:rPr lang="zh-TW" altLang="en-US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新增，資料更新完成後，點選「建立訂單」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指定自取代售</a:t>
            </a:r>
            <a:r>
              <a:rPr lang="zh-TW" altLang="en-US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點，再次檢視申購明細無誤後按送出。</a:t>
            </a:r>
            <a:endParaRPr lang="en-US" altLang="zh-TW" sz="1400" dirty="0">
              <a:solidFill>
                <a:schemeClr val="tx1"/>
              </a:solidFill>
              <a:latin typeface="Arial Narrow" panose="020B0606020202030204" pitchFamily="34" charset="0"/>
              <a:ea typeface="標楷體" panose="03000509000000000000" pitchFamily="65" charset="-12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107504" y="2977043"/>
            <a:ext cx="432048" cy="151226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943" b="1" dirty="0" smtClean="0">
                <a:solidFill>
                  <a:schemeClr val="bg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送件階段</a:t>
            </a:r>
            <a:endParaRPr lang="zh-TW" altLang="en-US" sz="1943" b="1" dirty="0">
              <a:solidFill>
                <a:schemeClr val="bg1"/>
              </a:solidFill>
              <a:latin typeface="Arial Narrow" panose="020B0606020202030204" pitchFamily="34" charset="0"/>
              <a:ea typeface="標楷體" panose="03000509000000000000" pitchFamily="65" charset="-120"/>
            </a:endParaRPr>
          </a:p>
        </p:txBody>
      </p:sp>
      <p:sp>
        <p:nvSpPr>
          <p:cNvPr id="37" name="圓角矩形 36"/>
          <p:cNvSpPr/>
          <p:nvPr/>
        </p:nvSpPr>
        <p:spPr>
          <a:xfrm>
            <a:off x="640903" y="2455216"/>
            <a:ext cx="5797507" cy="465233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marL="179388" indent="-179388">
              <a:tabLst>
                <a:tab pos="273059" algn="l"/>
              </a:tabLst>
            </a:pPr>
            <a:r>
              <a:rPr lang="en-US" altLang="zh-TW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4.	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經財政部印刷廠審查合格者，將收到財政部印刷廠帳號啟用通知電子郵件，點選內附連結網址以啟用帳號</a:t>
            </a:r>
          </a:p>
        </p:txBody>
      </p:sp>
      <p:sp>
        <p:nvSpPr>
          <p:cNvPr id="38" name="圓角矩形 37"/>
          <p:cNvSpPr/>
          <p:nvPr/>
        </p:nvSpPr>
        <p:spPr>
          <a:xfrm>
            <a:off x="640903" y="4559453"/>
            <a:ext cx="3895823" cy="513184"/>
          </a:xfrm>
          <a:prstGeom prst="roundRect">
            <a:avLst>
              <a:gd name="adj" fmla="val 13363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marL="179388" indent="-179388">
              <a:tabLst>
                <a:tab pos="273059" algn="l"/>
              </a:tabLst>
            </a:pPr>
            <a:r>
              <a:rPr lang="en-US" altLang="zh-TW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8. </a:t>
            </a:r>
            <a:r>
              <a:rPr lang="zh-TW" altLang="en-US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列印</a:t>
            </a:r>
            <a:r>
              <a:rPr lang="en-US" altLang="zh-TW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7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「統購臨櫃自取網路送件</a:t>
            </a:r>
            <a:r>
              <a:rPr lang="zh-TW" altLang="en-US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統一發票訂購數量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清單」</a:t>
            </a:r>
            <a:endParaRPr lang="en-US" altLang="zh-TW" sz="1400" dirty="0">
              <a:solidFill>
                <a:schemeClr val="tx1"/>
              </a:solidFill>
              <a:latin typeface="Arial Narrow" panose="020B0606020202030204" pitchFamily="34" charset="0"/>
              <a:ea typeface="標楷體" panose="03000509000000000000" pitchFamily="65" charset="-120"/>
            </a:endParaRPr>
          </a:p>
        </p:txBody>
      </p:sp>
      <p:sp>
        <p:nvSpPr>
          <p:cNvPr id="39" name="圓角矩形 38"/>
          <p:cNvSpPr/>
          <p:nvPr/>
        </p:nvSpPr>
        <p:spPr>
          <a:xfrm>
            <a:off x="640903" y="1888614"/>
            <a:ext cx="5797508" cy="486981"/>
          </a:xfrm>
          <a:prstGeom prst="roundRect">
            <a:avLst>
              <a:gd name="adj" fmla="val 10566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marL="179388" indent="-179388">
              <a:buFont typeface="+mj-lt"/>
              <a:buAutoNum type="arabicPeriod" startAt="3"/>
            </a:pP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使用財政部印刷廠電子郵件</a:t>
            </a:r>
            <a:r>
              <a:rPr lang="zh-TW" altLang="en-US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回覆，提交用印後之「</a:t>
            </a:r>
            <a:r>
              <a:rPr lang="zh-TW" altLang="en-US" sz="1400" dirty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代理人切結</a:t>
            </a:r>
            <a:r>
              <a:rPr lang="zh-TW" altLang="en-US" sz="1400" dirty="0" smtClean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書</a:t>
            </a:r>
            <a:r>
              <a:rPr lang="zh-TW" altLang="en-US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」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並檢附登錄執業</a:t>
            </a:r>
            <a:r>
              <a:rPr lang="zh-TW" altLang="en-US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證明書彩色掃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瞄檔或照片檔</a:t>
            </a:r>
          </a:p>
        </p:txBody>
      </p:sp>
      <p:sp>
        <p:nvSpPr>
          <p:cNvPr id="41" name="矩形 40"/>
          <p:cNvSpPr/>
          <p:nvPr/>
        </p:nvSpPr>
        <p:spPr>
          <a:xfrm>
            <a:off x="110178" y="4559453"/>
            <a:ext cx="431294" cy="218191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943" b="1" dirty="0">
                <a:solidFill>
                  <a:schemeClr val="bg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領取</a:t>
            </a:r>
          </a:p>
        </p:txBody>
      </p:sp>
      <p:sp>
        <p:nvSpPr>
          <p:cNvPr id="45" name="十字形 44"/>
          <p:cNvSpPr/>
          <p:nvPr/>
        </p:nvSpPr>
        <p:spPr>
          <a:xfrm>
            <a:off x="4635379" y="4597600"/>
            <a:ext cx="448752" cy="432048"/>
          </a:xfrm>
          <a:prstGeom prst="plus">
            <a:avLst>
              <a:gd name="adj" fmla="val 3400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943">
              <a:latin typeface="Arial Narrow" panose="020B0606020202030204" pitchFamily="34" charset="0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107504" y="862289"/>
            <a:ext cx="432048" cy="38479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zh-TW" altLang="en-US" sz="1400" b="1" dirty="0">
                <a:solidFill>
                  <a:schemeClr val="bg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資格</a:t>
            </a:r>
          </a:p>
        </p:txBody>
      </p:sp>
      <p:sp>
        <p:nvSpPr>
          <p:cNvPr id="50" name="圓角矩形 49"/>
          <p:cNvSpPr/>
          <p:nvPr/>
        </p:nvSpPr>
        <p:spPr>
          <a:xfrm>
            <a:off x="633502" y="5155501"/>
            <a:ext cx="5804908" cy="36004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marL="177800" indent="-177800"/>
            <a:r>
              <a:rPr lang="en-US" altLang="zh-TW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9. 	</a:t>
            </a:r>
            <a:r>
              <a:rPr lang="zh-TW" altLang="en-US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依</a:t>
            </a:r>
            <a:r>
              <a:rPr lang="zh-TW" altLang="en-US" sz="1400" dirty="0" smtClean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代售點通知</a:t>
            </a:r>
            <a:r>
              <a:rPr lang="zh-TW" altLang="en-US" sz="1400" dirty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領取</a:t>
            </a:r>
            <a:r>
              <a:rPr lang="zh-TW" altLang="en-US" sz="1400" dirty="0" smtClean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時間</a:t>
            </a:r>
            <a:r>
              <a:rPr lang="zh-TW" altLang="en-US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赴</a:t>
            </a:r>
            <a:r>
              <a:rPr lang="zh-TW" altLang="en-US" sz="1400" dirty="0" smtClean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指定自取代售點</a:t>
            </a:r>
            <a:r>
              <a:rPr lang="zh-TW" altLang="en-US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提交</a:t>
            </a:r>
            <a:r>
              <a:rPr lang="en-US" altLang="zh-TW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8</a:t>
            </a:r>
            <a:r>
              <a:rPr lang="en-US" altLang="zh-TW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.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清單領取預購統一發票。</a:t>
            </a:r>
          </a:p>
        </p:txBody>
      </p:sp>
      <p:sp>
        <p:nvSpPr>
          <p:cNvPr id="51" name="圓角矩形 50"/>
          <p:cNvSpPr/>
          <p:nvPr/>
        </p:nvSpPr>
        <p:spPr>
          <a:xfrm>
            <a:off x="633502" y="5591474"/>
            <a:ext cx="5804912" cy="712168"/>
          </a:xfrm>
          <a:prstGeom prst="roundRect">
            <a:avLst>
              <a:gd name="adj" fmla="val 701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marL="266700" indent="-266700"/>
            <a:r>
              <a:rPr lang="en-US" altLang="zh-TW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10.	</a:t>
            </a:r>
            <a:r>
              <a:rPr lang="zh-TW" altLang="en-US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代售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點交付「統一發票購買明細表」或</a:t>
            </a:r>
            <a:r>
              <a:rPr lang="zh-TW" altLang="en-US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「預購資料列印」</a:t>
            </a:r>
            <a:r>
              <a:rPr lang="en-US" altLang="zh-TW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1</a:t>
            </a:r>
            <a:r>
              <a:rPr lang="zh-TW" altLang="en-US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份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，如申購資料尚有異常者，另附「異常清單</a:t>
            </a:r>
            <a:r>
              <a:rPr lang="zh-TW" altLang="en-US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」</a:t>
            </a:r>
            <a:r>
              <a:rPr lang="en-US" altLang="zh-TW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1</a:t>
            </a:r>
            <a:r>
              <a:rPr lang="zh-TW" altLang="en-US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份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；請詳細核對申購本、組數及金額</a:t>
            </a:r>
            <a:r>
              <a:rPr lang="zh-TW" altLang="en-US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與清單資料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相符。</a:t>
            </a:r>
          </a:p>
        </p:txBody>
      </p:sp>
      <p:sp>
        <p:nvSpPr>
          <p:cNvPr id="52" name="圓角矩形 51"/>
          <p:cNvSpPr/>
          <p:nvPr/>
        </p:nvSpPr>
        <p:spPr>
          <a:xfrm>
            <a:off x="635127" y="6381328"/>
            <a:ext cx="3066472" cy="36004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marL="266700" indent="-266700"/>
            <a:r>
              <a:rPr lang="en-US" altLang="zh-TW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11.</a:t>
            </a:r>
            <a:r>
              <a:rPr lang="en-US" altLang="zh-TW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	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繳交申購統一發票工本費。</a:t>
            </a:r>
          </a:p>
        </p:txBody>
      </p:sp>
      <p:sp>
        <p:nvSpPr>
          <p:cNvPr id="53" name="向右箭號 52"/>
          <p:cNvSpPr/>
          <p:nvPr/>
        </p:nvSpPr>
        <p:spPr>
          <a:xfrm>
            <a:off x="3817778" y="6417241"/>
            <a:ext cx="448752" cy="276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943">
              <a:latin typeface="Arial Narrow" panose="020B0606020202030204" pitchFamily="34" charset="0"/>
            </a:endParaRPr>
          </a:p>
        </p:txBody>
      </p:sp>
      <p:sp>
        <p:nvSpPr>
          <p:cNvPr id="54" name="圓角矩形 53"/>
          <p:cNvSpPr/>
          <p:nvPr/>
        </p:nvSpPr>
        <p:spPr>
          <a:xfrm>
            <a:off x="4339222" y="6379575"/>
            <a:ext cx="2099188" cy="361793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marL="266700" indent="-266700"/>
            <a:r>
              <a:rPr lang="en-US" altLang="zh-TW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12.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交付完成。</a:t>
            </a:r>
          </a:p>
        </p:txBody>
      </p:sp>
      <p:sp>
        <p:nvSpPr>
          <p:cNvPr id="55" name="圓角矩形 54"/>
          <p:cNvSpPr/>
          <p:nvPr/>
        </p:nvSpPr>
        <p:spPr>
          <a:xfrm>
            <a:off x="5166945" y="4559453"/>
            <a:ext cx="1271465" cy="520115"/>
          </a:xfrm>
          <a:prstGeom prst="roundRect">
            <a:avLst>
              <a:gd name="adj" fmla="val 10350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r>
              <a:rPr lang="zh-TW" altLang="en-US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代理人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公司章及負責人章。</a:t>
            </a:r>
          </a:p>
        </p:txBody>
      </p:sp>
      <p:sp>
        <p:nvSpPr>
          <p:cNvPr id="27" name="圓角矩形 26"/>
          <p:cNvSpPr/>
          <p:nvPr/>
        </p:nvSpPr>
        <p:spPr>
          <a:xfrm>
            <a:off x="655952" y="3969606"/>
            <a:ext cx="3889819" cy="51970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marL="179388" indent="-179388">
              <a:tabLst>
                <a:tab pos="273059" algn="l"/>
              </a:tabLst>
            </a:pPr>
            <a:r>
              <a:rPr lang="en-US" altLang="zh-TW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6. </a:t>
            </a:r>
            <a:r>
              <a:rPr lang="zh-TW" altLang="en-US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點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選</a:t>
            </a:r>
            <a:r>
              <a:rPr lang="en-US" altLang="zh-TW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(</a:t>
            </a:r>
            <a:r>
              <a:rPr lang="zh-TW" altLang="en-US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送出訂單</a:t>
            </a:r>
            <a:r>
              <a:rPr lang="en-US" altLang="zh-TW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)</a:t>
            </a:r>
            <a:r>
              <a:rPr lang="zh-TW" altLang="en-US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 </a:t>
            </a:r>
            <a:endParaRPr lang="en-US" altLang="zh-TW" sz="1400" dirty="0">
              <a:solidFill>
                <a:schemeClr val="tx1"/>
              </a:solidFill>
              <a:latin typeface="Arial Narrow" panose="020B0606020202030204" pitchFamily="34" charset="0"/>
              <a:ea typeface="標楷體" panose="03000509000000000000" pitchFamily="65" charset="-120"/>
            </a:endParaRPr>
          </a:p>
          <a:p>
            <a:pPr marL="179388" indent="-179388">
              <a:tabLst>
                <a:tab pos="273059" algn="l"/>
              </a:tabLst>
            </a:pPr>
            <a:r>
              <a:rPr lang="en-US" altLang="zh-TW" sz="1400" dirty="0" smtClean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※</a:t>
            </a:r>
            <a:r>
              <a:rPr lang="zh-TW" altLang="en-US" sz="1300" b="1" dirty="0" smtClean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訂購當日午夜</a:t>
            </a:r>
            <a:r>
              <a:rPr lang="en-US" altLang="zh-TW" sz="1300" b="1" dirty="0" smtClean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12</a:t>
            </a:r>
            <a:r>
              <a:rPr lang="zh-TW" altLang="en-US" sz="1300" b="1" dirty="0" smtClean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點前可修改訂單，逾時無法修改。</a:t>
            </a:r>
            <a:endParaRPr lang="en-US" altLang="zh-TW" sz="1300" b="1" dirty="0">
              <a:solidFill>
                <a:srgbClr val="FF0000"/>
              </a:solidFill>
              <a:latin typeface="Arial Narrow" panose="020B0606020202030204" pitchFamily="34" charset="0"/>
              <a:ea typeface="標楷體" panose="03000509000000000000" pitchFamily="65" charset="-120"/>
            </a:endParaRPr>
          </a:p>
        </p:txBody>
      </p:sp>
      <p:sp>
        <p:nvSpPr>
          <p:cNvPr id="28" name="向右箭號 27"/>
          <p:cNvSpPr/>
          <p:nvPr/>
        </p:nvSpPr>
        <p:spPr>
          <a:xfrm>
            <a:off x="4642904" y="4088443"/>
            <a:ext cx="448752" cy="276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943">
              <a:latin typeface="Arial Narrow" panose="020B0606020202030204" pitchFamily="34" charset="0"/>
            </a:endParaRPr>
          </a:p>
        </p:txBody>
      </p:sp>
      <p:sp>
        <p:nvSpPr>
          <p:cNvPr id="29" name="圓角矩形 28"/>
          <p:cNvSpPr/>
          <p:nvPr/>
        </p:nvSpPr>
        <p:spPr>
          <a:xfrm>
            <a:off x="5166945" y="3964325"/>
            <a:ext cx="1271465" cy="52498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marL="179388" indent="-179388">
              <a:tabLst>
                <a:tab pos="273059" algn="l"/>
              </a:tabLst>
            </a:pPr>
            <a:r>
              <a:rPr lang="en-US" altLang="zh-TW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7.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訂單成立</a:t>
            </a:r>
          </a:p>
        </p:txBody>
      </p:sp>
      <p:sp>
        <p:nvSpPr>
          <p:cNvPr id="40" name="文字方塊 39"/>
          <p:cNvSpPr txBox="1"/>
          <p:nvPr/>
        </p:nvSpPr>
        <p:spPr>
          <a:xfrm>
            <a:off x="7213105" y="612904"/>
            <a:ext cx="172819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TW" sz="1200" dirty="0" smtClean="0">
                <a:latin typeface="Arial Narrow" panose="020B0606020202030204" pitchFamily="34" charset="0"/>
                <a:ea typeface="標楷體" panose="03000509000000000000" pitchFamily="65" charset="-120"/>
              </a:rPr>
              <a:t>114.8.7</a:t>
            </a:r>
            <a:r>
              <a:rPr lang="zh-TW" altLang="en-US" sz="1200" dirty="0" smtClean="0">
                <a:latin typeface="Arial Narrow" panose="020B0606020202030204" pitchFamily="34" charset="0"/>
                <a:ea typeface="標楷體" panose="03000509000000000000" pitchFamily="65" charset="-120"/>
              </a:rPr>
              <a:t> 第</a:t>
            </a:r>
            <a:r>
              <a:rPr lang="en-US" altLang="zh-TW" sz="1200" dirty="0" smtClean="0">
                <a:latin typeface="Arial Narrow" panose="020B0606020202030204" pitchFamily="34" charset="0"/>
                <a:ea typeface="標楷體" panose="03000509000000000000" pitchFamily="65" charset="-120"/>
              </a:rPr>
              <a:t>10</a:t>
            </a:r>
            <a:r>
              <a:rPr lang="zh-TW" altLang="en-US" sz="1200" dirty="0" smtClean="0">
                <a:latin typeface="Arial Narrow" panose="020B0606020202030204" pitchFamily="34" charset="0"/>
                <a:ea typeface="標楷體" panose="03000509000000000000" pitchFamily="65" charset="-120"/>
              </a:rPr>
              <a:t>版</a:t>
            </a:r>
            <a:endParaRPr lang="zh-TW" altLang="en-US" sz="1200" dirty="0">
              <a:latin typeface="Arial Narrow" panose="020B0606020202030204" pitchFamily="34" charset="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46677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5446</TotalTime>
  <Words>1095</Words>
  <Application>Microsoft Office PowerPoint</Application>
  <PresentationFormat>如螢幕大小 (4:3)</PresentationFormat>
  <Paragraphs>58</Paragraphs>
  <Slides>2</Slides>
  <Notes>2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</vt:i4>
      </vt:variant>
    </vt:vector>
  </HeadingPairs>
  <TitlesOfParts>
    <vt:vector size="9" baseType="lpstr">
      <vt:lpstr>微軟正黑體</vt:lpstr>
      <vt:lpstr>新細明體</vt:lpstr>
      <vt:lpstr>標楷體</vt:lpstr>
      <vt:lpstr>Arial</vt:lpstr>
      <vt:lpstr>Arial Narrow</vt:lpstr>
      <vt:lpstr>Calibri</vt:lpstr>
      <vt:lpstr>Office 佈景主題</vt:lpstr>
      <vt:lpstr>統購 (預購)臨櫃自取申購流程說明-臨櫃送件</vt:lpstr>
      <vt:lpstr>統購 (預購)臨櫃自取申購流程說明-網路送件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terrisa</dc:creator>
  <cp:lastModifiedBy>賴麗卉</cp:lastModifiedBy>
  <cp:revision>289</cp:revision>
  <cp:lastPrinted>2022-11-14T05:45:31Z</cp:lastPrinted>
  <dcterms:created xsi:type="dcterms:W3CDTF">2014-06-23T05:58:06Z</dcterms:created>
  <dcterms:modified xsi:type="dcterms:W3CDTF">2025-08-07T06:37:45Z</dcterms:modified>
</cp:coreProperties>
</file>