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65" r:id="rId2"/>
  </p:sldIdLst>
  <p:sldSz cx="9144000" cy="6858000" type="screen4x3"/>
  <p:notesSz cx="6797675" cy="9928225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800" autoAdjust="0"/>
    <p:restoredTop sz="96406" autoAdjust="0"/>
  </p:normalViewPr>
  <p:slideViewPr>
    <p:cSldViewPr>
      <p:cViewPr varScale="1">
        <p:scale>
          <a:sx n="111" d="100"/>
          <a:sy n="111" d="100"/>
        </p:scale>
        <p:origin x="1488" y="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2" y="0"/>
            <a:ext cx="2945659" cy="496411"/>
          </a:xfrm>
          <a:prstGeom prst="rect">
            <a:avLst/>
          </a:prstGeom>
        </p:spPr>
        <p:txBody>
          <a:bodyPr vert="horz" lIns="91436" tIns="45718" rIns="91436" bIns="45718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50446" y="0"/>
            <a:ext cx="2945659" cy="496411"/>
          </a:xfrm>
          <a:prstGeom prst="rect">
            <a:avLst/>
          </a:prstGeom>
        </p:spPr>
        <p:txBody>
          <a:bodyPr vert="horz" lIns="91436" tIns="45718" rIns="91436" bIns="45718" rtlCol="0"/>
          <a:lstStyle>
            <a:lvl1pPr algn="r">
              <a:defRPr sz="1200"/>
            </a:lvl1pPr>
          </a:lstStyle>
          <a:p>
            <a:fld id="{EE42DB91-4042-4372-80A3-DA08CDBEC3A2}" type="datetimeFigureOut">
              <a:rPr lang="zh-TW" altLang="en-US" smtClean="0"/>
              <a:t>2023/12/25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2" y="9430093"/>
            <a:ext cx="2945659" cy="496411"/>
          </a:xfrm>
          <a:prstGeom prst="rect">
            <a:avLst/>
          </a:prstGeom>
        </p:spPr>
        <p:txBody>
          <a:bodyPr vert="horz" lIns="91436" tIns="45718" rIns="91436" bIns="45718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50446" y="9430093"/>
            <a:ext cx="2945659" cy="496411"/>
          </a:xfrm>
          <a:prstGeom prst="rect">
            <a:avLst/>
          </a:prstGeom>
        </p:spPr>
        <p:txBody>
          <a:bodyPr vert="horz" lIns="91436" tIns="45718" rIns="91436" bIns="45718" rtlCol="0" anchor="b"/>
          <a:lstStyle>
            <a:lvl1pPr algn="r">
              <a:defRPr sz="1200"/>
            </a:lvl1pPr>
          </a:lstStyle>
          <a:p>
            <a:fld id="{079EE83F-BE2F-4141-8413-C14D879FA97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84054881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2" y="0"/>
            <a:ext cx="2945659" cy="496411"/>
          </a:xfrm>
          <a:prstGeom prst="rect">
            <a:avLst/>
          </a:prstGeom>
        </p:spPr>
        <p:txBody>
          <a:bodyPr vert="horz" lIns="91436" tIns="45718" rIns="91436" bIns="45718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50446" y="0"/>
            <a:ext cx="2945659" cy="496411"/>
          </a:xfrm>
          <a:prstGeom prst="rect">
            <a:avLst/>
          </a:prstGeom>
        </p:spPr>
        <p:txBody>
          <a:bodyPr vert="horz" lIns="91436" tIns="45718" rIns="91436" bIns="45718" rtlCol="0"/>
          <a:lstStyle>
            <a:lvl1pPr algn="r">
              <a:defRPr sz="1200"/>
            </a:lvl1pPr>
          </a:lstStyle>
          <a:p>
            <a:fld id="{43BC5930-B598-491F-864C-5A6408091718}" type="datetimeFigureOut">
              <a:rPr lang="zh-TW" altLang="en-US" smtClean="0"/>
              <a:t>2023/12/25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36" tIns="45718" rIns="91436" bIns="45718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79768" y="4715909"/>
            <a:ext cx="5438140" cy="4467701"/>
          </a:xfrm>
          <a:prstGeom prst="rect">
            <a:avLst/>
          </a:prstGeom>
        </p:spPr>
        <p:txBody>
          <a:bodyPr vert="horz" lIns="91436" tIns="45718" rIns="91436" bIns="45718" rtlCol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2" y="9430093"/>
            <a:ext cx="2945659" cy="496411"/>
          </a:xfrm>
          <a:prstGeom prst="rect">
            <a:avLst/>
          </a:prstGeom>
        </p:spPr>
        <p:txBody>
          <a:bodyPr vert="horz" lIns="91436" tIns="45718" rIns="91436" bIns="45718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50446" y="9430093"/>
            <a:ext cx="2945659" cy="496411"/>
          </a:xfrm>
          <a:prstGeom prst="rect">
            <a:avLst/>
          </a:prstGeom>
        </p:spPr>
        <p:txBody>
          <a:bodyPr vert="horz" lIns="91436" tIns="45718" rIns="91436" bIns="45718" rtlCol="0" anchor="b"/>
          <a:lstStyle>
            <a:lvl1pPr algn="r">
              <a:defRPr sz="1200"/>
            </a:lvl1pPr>
          </a:lstStyle>
          <a:p>
            <a:fld id="{99DA8432-D841-4685-A78B-BB80F8B6431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75537284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DA8432-D841-4685-A78B-BB80F8B6431D}" type="slidenum">
              <a:rPr lang="zh-TW" altLang="en-US" smtClean="0"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364914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F84D50-830F-417F-987F-46B772EAC2CE}" type="datetime1">
              <a:rPr lang="zh-TW" altLang="en-US" smtClean="0"/>
              <a:t>2023/12/25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EBCE6-84C3-49BB-AF46-E3554A2E6C7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517995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95EF84-4396-4C14-BE07-4F0A1B4ADDF1}" type="datetime1">
              <a:rPr lang="zh-TW" altLang="en-US" smtClean="0"/>
              <a:t>2023/12/25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EBCE6-84C3-49BB-AF46-E3554A2E6C7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685004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5B34D1-DFDB-4568-A343-A032E7264CA2}" type="datetime1">
              <a:rPr lang="zh-TW" altLang="en-US" smtClean="0"/>
              <a:t>2023/12/25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EBCE6-84C3-49BB-AF46-E3554A2E6C7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983562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E5DB4-F22F-41D4-8478-C93C5501B4E3}" type="datetime1">
              <a:rPr lang="zh-TW" altLang="en-US" smtClean="0"/>
              <a:t>2023/12/25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EBCE6-84C3-49BB-AF46-E3554A2E6C7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56410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11C299-E858-465F-AE57-77D7AB9C6128}" type="datetime1">
              <a:rPr lang="zh-TW" altLang="en-US" smtClean="0"/>
              <a:t>2023/12/25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EBCE6-84C3-49BB-AF46-E3554A2E6C7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598677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0AED9-ADA8-475A-AEA5-CDFA6D0C93F1}" type="datetime1">
              <a:rPr lang="zh-TW" altLang="en-US" smtClean="0"/>
              <a:t>2023/12/25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EBCE6-84C3-49BB-AF46-E3554A2E6C7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013259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B3D421-F92D-4EAE-AD2E-560425E47BCB}" type="datetime1">
              <a:rPr lang="zh-TW" altLang="en-US" smtClean="0"/>
              <a:t>2023/12/25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EBCE6-84C3-49BB-AF46-E3554A2E6C7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273604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C76583-9696-49E3-8237-F4E83CDB3A2E}" type="datetime1">
              <a:rPr lang="zh-TW" altLang="en-US" smtClean="0"/>
              <a:t>2023/12/25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EBCE6-84C3-49BB-AF46-E3554A2E6C7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678684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5E7CC4-6FBC-4C0E-B4CE-D9527EB3545E}" type="datetime1">
              <a:rPr lang="zh-TW" altLang="en-US" smtClean="0"/>
              <a:t>2023/12/25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EBCE6-84C3-49BB-AF46-E3554A2E6C7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804088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72BB8-CB38-4667-96DA-CAF246EF0DB5}" type="datetime1">
              <a:rPr lang="zh-TW" altLang="en-US" smtClean="0"/>
              <a:t>2023/12/25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EBCE6-84C3-49BB-AF46-E3554A2E6C7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580372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F21A2F-174B-49CE-A6F7-4891E945B318}" type="datetime1">
              <a:rPr lang="zh-TW" altLang="en-US" smtClean="0"/>
              <a:t>2023/12/25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EBCE6-84C3-49BB-AF46-E3554A2E6C7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337265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BBF4E3-3AE1-498C-9669-FA87A30516A0}" type="datetime1">
              <a:rPr lang="zh-TW" altLang="en-US" smtClean="0"/>
              <a:t>2023/12/25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DEBCE6-84C3-49BB-AF46-E3554A2E6C7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002722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19256" cy="562074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臨櫃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申購流程說明</a:t>
            </a:r>
            <a:endPara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" name="圓角矩形 3"/>
          <p:cNvSpPr/>
          <p:nvPr/>
        </p:nvSpPr>
        <p:spPr>
          <a:xfrm>
            <a:off x="742260" y="836712"/>
            <a:ext cx="5442359" cy="396044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73050" indent="-273050">
              <a:tabLst>
                <a:tab pos="273050" algn="l"/>
              </a:tabLst>
            </a:pPr>
            <a:r>
              <a:rPr lang="en-US" altLang="zh-TW" sz="16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1.	</a:t>
            </a:r>
            <a:r>
              <a:rPr lang="zh-TW" altLang="en-US" sz="16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具國稅局核發購票證之營業</a:t>
            </a:r>
            <a:r>
              <a:rPr lang="zh-TW" altLang="en-US" sz="16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人。</a:t>
            </a:r>
          </a:p>
        </p:txBody>
      </p:sp>
      <p:sp>
        <p:nvSpPr>
          <p:cNvPr id="5" name="矩形 4"/>
          <p:cNvSpPr/>
          <p:nvPr/>
        </p:nvSpPr>
        <p:spPr>
          <a:xfrm>
            <a:off x="189744" y="836712"/>
            <a:ext cx="432048" cy="108012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b="1" dirty="0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資格條件</a:t>
            </a:r>
            <a:endParaRPr lang="zh-TW" altLang="en-US" b="1" dirty="0">
              <a:solidFill>
                <a:schemeClr val="bg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6266371" y="1232756"/>
            <a:ext cx="2698115" cy="5508612"/>
          </a:xfrm>
          <a:prstGeom prst="rect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174625" indent="-174625"/>
            <a:r>
              <a:rPr lang="en-US" altLang="zh-TW" sz="14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1.</a:t>
            </a:r>
            <a:r>
              <a:rPr lang="zh-TW" altLang="en-US" sz="14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向所在地稽徵機關申辦時應明確告知擬申購統一發票期別，並取得管制通報單正本。</a:t>
            </a:r>
            <a:endParaRPr lang="zh-TW" altLang="en-US" sz="1400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174625" indent="-174625"/>
            <a:r>
              <a:rPr lang="en-US" altLang="zh-TW" sz="14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2.</a:t>
            </a:r>
            <a:r>
              <a:rPr lang="zh-TW" altLang="en-US" sz="14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國稅系統解除管制後</a:t>
            </a:r>
            <a:r>
              <a:rPr lang="zh-TW" altLang="en-US" sz="14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約</a:t>
            </a:r>
            <a:r>
              <a:rPr lang="en-US" altLang="zh-TW" sz="14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30</a:t>
            </a:r>
            <a:r>
              <a:rPr lang="zh-TW" altLang="en-US" sz="14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分鐘</a:t>
            </a:r>
            <a:r>
              <a:rPr lang="zh-TW" altLang="en-US" sz="14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，代售點即可依該解除條件發售統一發票。</a:t>
            </a:r>
            <a:endParaRPr lang="en-US" altLang="zh-TW" sz="14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174625" indent="-174625"/>
            <a:r>
              <a:rPr lang="en-US" altLang="zh-TW" sz="14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3</a:t>
            </a:r>
            <a:r>
              <a:rPr lang="en-US" altLang="zh-TW" sz="14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.</a:t>
            </a:r>
            <a:r>
              <a:rPr lang="zh-TW" altLang="en-US" sz="14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全國代售點查詢全國代售點查詢網址如下</a:t>
            </a:r>
            <a:r>
              <a:rPr lang="en-US" altLang="zh-TW" sz="105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https://invoice.ppmof.gov.tw/PSC_WebPrj/querySaleUnitInfo.jsp</a:t>
            </a:r>
          </a:p>
          <a:p>
            <a:pPr marL="174625" indent="-174625"/>
            <a:r>
              <a:rPr lang="en-US" altLang="zh-TW" sz="14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4.</a:t>
            </a:r>
            <a:r>
              <a:rPr lang="zh-TW" altLang="en-US" sz="14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同轄區內營業人可</a:t>
            </a:r>
            <a:r>
              <a:rPr lang="zh-TW" altLang="en-US" sz="14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跨</a:t>
            </a:r>
            <a:r>
              <a:rPr lang="zh-TW" altLang="en-US" sz="14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點</a:t>
            </a:r>
            <a:r>
              <a:rPr lang="zh-TW" altLang="en-US" sz="14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申購</a:t>
            </a:r>
            <a:r>
              <a:rPr lang="zh-TW" altLang="en-US" sz="14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sz="1400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174625" indent="-174625"/>
            <a:r>
              <a:rPr lang="en-US" altLang="zh-TW" sz="14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5</a:t>
            </a:r>
            <a:r>
              <a:rPr lang="en-US" altLang="zh-TW" sz="14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.</a:t>
            </a:r>
            <a:r>
              <a:rPr lang="zh-TW" altLang="en-US" sz="14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全國代售點</a:t>
            </a:r>
            <a:r>
              <a:rPr lang="zh-TW" altLang="en-US" sz="14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自</a:t>
            </a:r>
            <a:r>
              <a:rPr lang="zh-TW" altLang="en-US" sz="14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雙月</a:t>
            </a:r>
            <a:r>
              <a:rPr lang="en-US" altLang="zh-TW" sz="14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15</a:t>
            </a:r>
            <a:r>
              <a:rPr lang="zh-TW" altLang="en-US" sz="14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日起發售次期</a:t>
            </a:r>
            <a:r>
              <a:rPr lang="zh-TW" altLang="en-US" sz="14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統一發票。</a:t>
            </a:r>
            <a:endParaRPr lang="en-US" altLang="zh-TW" sz="1400" dirty="0" smtClean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174625" indent="-174625"/>
            <a:r>
              <a:rPr lang="en-US" altLang="zh-TW" sz="14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6</a:t>
            </a:r>
            <a:r>
              <a:rPr lang="en-US" altLang="zh-TW" sz="14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.</a:t>
            </a:r>
            <a:r>
              <a:rPr lang="zh-TW" altLang="en-US" sz="14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發票章及負責人</a:t>
            </a:r>
            <a:r>
              <a:rPr lang="zh-TW" altLang="en-US" sz="14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章與</a:t>
            </a:r>
            <a:r>
              <a:rPr lang="zh-TW" altLang="en-US" sz="14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購票證蓋用</a:t>
            </a:r>
            <a:r>
              <a:rPr lang="zh-TW" altLang="en-US" sz="14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印鑑不符</a:t>
            </a:r>
            <a:r>
              <a:rPr lang="zh-TW" altLang="en-US" sz="14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者不得發售；另購票證所載</a:t>
            </a:r>
            <a:r>
              <a:rPr lang="zh-TW" altLang="en-US" sz="14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資料與</a:t>
            </a:r>
            <a:r>
              <a:rPr lang="zh-TW" altLang="en-US" sz="14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國稅稽徵檔案</a:t>
            </a:r>
            <a:r>
              <a:rPr lang="zh-TW" altLang="en-US" sz="14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不符</a:t>
            </a:r>
            <a:r>
              <a:rPr lang="en-US" altLang="zh-TW" sz="14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14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縣市升格不在此限</a:t>
            </a:r>
            <a:r>
              <a:rPr lang="en-US" altLang="zh-TW" sz="14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14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或經變造者</a:t>
            </a:r>
            <a:r>
              <a:rPr lang="zh-TW" altLang="en-US" sz="14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，亦不得發售。</a:t>
            </a:r>
            <a:endParaRPr lang="en-US" altLang="zh-TW" sz="1400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174625" indent="-174625"/>
            <a:r>
              <a:rPr lang="en-US" altLang="zh-TW" sz="14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7.</a:t>
            </a:r>
            <a:r>
              <a:rPr lang="zh-TW" altLang="en-US" sz="14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統一發票售出</a:t>
            </a:r>
            <a:r>
              <a:rPr lang="zh-TW" altLang="en-US" sz="14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經申購人</a:t>
            </a:r>
            <a:r>
              <a:rPr lang="zh-TW" altLang="en-US" sz="14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當面點清離櫃後，</a:t>
            </a:r>
            <a:r>
              <a:rPr lang="zh-TW" altLang="en-US" sz="14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除因內外</a:t>
            </a:r>
            <a:r>
              <a:rPr lang="zh-TW" altLang="en-US" sz="14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頁字軌號碼不同或規格內容印製</a:t>
            </a:r>
            <a:r>
              <a:rPr lang="zh-TW" altLang="en-US" sz="14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錯誤，及購買發票種類錯誤，得於申購後</a:t>
            </a:r>
            <a:r>
              <a:rPr lang="en-US" altLang="zh-TW" sz="14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2</a:t>
            </a:r>
            <a:r>
              <a:rPr lang="zh-TW" altLang="en-US" sz="14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日內回原申購點更換外，餘概不得退還。</a:t>
            </a:r>
            <a:endParaRPr lang="en-US" altLang="zh-TW" sz="1400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174625" indent="-174625"/>
            <a:endParaRPr lang="en-US" altLang="zh-TW" sz="14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0" name="圓角矩形 9"/>
          <p:cNvSpPr/>
          <p:nvPr/>
        </p:nvSpPr>
        <p:spPr>
          <a:xfrm>
            <a:off x="742260" y="1329488"/>
            <a:ext cx="5442359" cy="587344"/>
          </a:xfrm>
          <a:prstGeom prst="roundRect">
            <a:avLst>
              <a:gd name="adj" fmla="val 10766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73050" indent="-273050">
              <a:tabLst>
                <a:tab pos="273050" algn="l"/>
              </a:tabLst>
            </a:pPr>
            <a:r>
              <a:rPr lang="en-US" altLang="zh-TW" sz="16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2.	</a:t>
            </a:r>
            <a:r>
              <a:rPr lang="zh-TW" altLang="en-US" sz="16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未受國稅局停、限購或按月核章管制者；受管制者，應赴營業人所在地稽徵機關申請解除管制。</a:t>
            </a:r>
            <a:endParaRPr lang="zh-TW" altLang="en-US" sz="1600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2" name="圓角矩形 11"/>
          <p:cNvSpPr/>
          <p:nvPr/>
        </p:nvSpPr>
        <p:spPr>
          <a:xfrm>
            <a:off x="742261" y="3573016"/>
            <a:ext cx="2949134" cy="792088"/>
          </a:xfrm>
          <a:prstGeom prst="roundRect">
            <a:avLst>
              <a:gd name="adj" fmla="val 10526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73050" indent="-273050">
              <a:tabLst>
                <a:tab pos="273050" algn="l"/>
              </a:tabLst>
            </a:pPr>
            <a:r>
              <a:rPr lang="en-US" altLang="zh-TW" sz="16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4.	</a:t>
            </a:r>
            <a:r>
              <a:rPr lang="zh-TW" altLang="en-US" sz="16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填寫請購單</a:t>
            </a:r>
            <a:r>
              <a:rPr lang="en-US" altLang="zh-TW" sz="16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16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統編、稅編、營業人名稱、購買發票年期別、種類、本</a:t>
            </a:r>
            <a:r>
              <a:rPr lang="en-US" altLang="zh-TW" sz="16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/</a:t>
            </a:r>
            <a:r>
              <a:rPr lang="zh-TW" altLang="en-US" sz="16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組數等</a:t>
            </a:r>
            <a:r>
              <a:rPr lang="en-US" altLang="zh-TW" sz="16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16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。</a:t>
            </a:r>
            <a:endParaRPr lang="en-US" altLang="zh-TW" sz="1600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189744" y="2112892"/>
            <a:ext cx="432048" cy="2900283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b="1" dirty="0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申購階段</a:t>
            </a:r>
            <a:endParaRPr lang="zh-TW" altLang="en-US" b="1" dirty="0">
              <a:solidFill>
                <a:schemeClr val="bg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5" name="圓角矩形 14"/>
          <p:cNvSpPr/>
          <p:nvPr/>
        </p:nvSpPr>
        <p:spPr>
          <a:xfrm>
            <a:off x="742259" y="2112893"/>
            <a:ext cx="5442360" cy="43204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73050" indent="-273050">
              <a:tabLst>
                <a:tab pos="273050" algn="l"/>
              </a:tabLst>
            </a:pPr>
            <a:r>
              <a:rPr lang="en-US" altLang="zh-TW" sz="16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3.	</a:t>
            </a:r>
            <a:r>
              <a:rPr lang="zh-TW" altLang="en-US" sz="16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攜帶購票證、發票章及負責人章赴轄區內任一</a:t>
            </a:r>
            <a:r>
              <a:rPr lang="zh-TW" altLang="en-US" sz="16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代售點。</a:t>
            </a:r>
            <a:endParaRPr lang="en-US" altLang="zh-TW" sz="1600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6" name="圓角矩形 15"/>
          <p:cNvSpPr/>
          <p:nvPr/>
        </p:nvSpPr>
        <p:spPr>
          <a:xfrm>
            <a:off x="742262" y="4437112"/>
            <a:ext cx="5442357" cy="576064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73050" indent="-273050">
              <a:tabLst>
                <a:tab pos="273050" algn="l"/>
              </a:tabLst>
            </a:pPr>
            <a:r>
              <a:rPr lang="en-US" altLang="zh-TW" sz="16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5.	</a:t>
            </a:r>
            <a:r>
              <a:rPr lang="zh-TW" altLang="en-US" sz="16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受停、限購管制或按月核章及變更限購本</a:t>
            </a:r>
            <a:r>
              <a:rPr lang="en-US" altLang="zh-TW" sz="16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/</a:t>
            </a:r>
            <a:r>
              <a:rPr lang="zh-TW" altLang="en-US" sz="16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組數之營業人，應同時繳送說明</a:t>
            </a:r>
            <a:r>
              <a:rPr lang="en-US" altLang="zh-TW" sz="16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2</a:t>
            </a:r>
            <a:r>
              <a:rPr lang="zh-TW" altLang="en-US" sz="16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管制通報單</a:t>
            </a:r>
            <a:r>
              <a:rPr lang="en-US" altLang="zh-TW" sz="16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16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影本或傳真本可</a:t>
            </a:r>
            <a:r>
              <a:rPr lang="en-US" altLang="zh-TW" sz="16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16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sz="1600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7" name="十字形 16"/>
          <p:cNvSpPr/>
          <p:nvPr/>
        </p:nvSpPr>
        <p:spPr>
          <a:xfrm>
            <a:off x="3769951" y="3753036"/>
            <a:ext cx="432048" cy="432048"/>
          </a:xfrm>
          <a:prstGeom prst="plus">
            <a:avLst>
              <a:gd name="adj" fmla="val 3400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8" name="圓角矩形 17"/>
          <p:cNvSpPr/>
          <p:nvPr/>
        </p:nvSpPr>
        <p:spPr>
          <a:xfrm>
            <a:off x="4276411" y="3667219"/>
            <a:ext cx="1908209" cy="517865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TW" altLang="en-US" sz="16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蓋用營業人發票章及負責人</a:t>
            </a:r>
            <a:r>
              <a:rPr lang="zh-TW" altLang="en-US" sz="16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章。</a:t>
            </a:r>
          </a:p>
        </p:txBody>
      </p:sp>
      <p:sp>
        <p:nvSpPr>
          <p:cNvPr id="20" name="矩形 19"/>
          <p:cNvSpPr/>
          <p:nvPr/>
        </p:nvSpPr>
        <p:spPr>
          <a:xfrm>
            <a:off x="189744" y="5213159"/>
            <a:ext cx="432048" cy="1528209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b="1" dirty="0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交付階段</a:t>
            </a:r>
            <a:endParaRPr lang="zh-TW" altLang="en-US" b="1" dirty="0">
              <a:solidFill>
                <a:schemeClr val="bg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4" name="圓角矩形 23"/>
          <p:cNvSpPr/>
          <p:nvPr/>
        </p:nvSpPr>
        <p:spPr>
          <a:xfrm>
            <a:off x="742261" y="5862581"/>
            <a:ext cx="5442359" cy="43204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73050" indent="-273050">
              <a:tabLst>
                <a:tab pos="273050" algn="l"/>
              </a:tabLst>
            </a:pPr>
            <a:r>
              <a:rPr lang="en-US" altLang="zh-TW" sz="16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7.	</a:t>
            </a:r>
            <a:r>
              <a:rPr lang="zh-TW" altLang="en-US" sz="16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按購買明細資料繳納統一發票工本費。</a:t>
            </a:r>
            <a:endParaRPr lang="en-US" altLang="zh-TW" sz="1600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5" name="向右箭號 24"/>
          <p:cNvSpPr/>
          <p:nvPr/>
        </p:nvSpPr>
        <p:spPr>
          <a:xfrm>
            <a:off x="742261" y="6422199"/>
            <a:ext cx="412342" cy="2767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6" name="圓角矩形 25"/>
          <p:cNvSpPr/>
          <p:nvPr/>
        </p:nvSpPr>
        <p:spPr>
          <a:xfrm>
            <a:off x="1236355" y="6385520"/>
            <a:ext cx="4948266" cy="35584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TW" sz="16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8.</a:t>
            </a:r>
            <a:r>
              <a:rPr lang="zh-TW" altLang="en-US" sz="16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現場清點統一發票數量、字軌無誤，交付完成。</a:t>
            </a:r>
            <a:endParaRPr lang="zh-TW" altLang="en-US" sz="1600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6266371" y="836712"/>
            <a:ext cx="2698115" cy="396044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注意事項</a:t>
            </a:r>
            <a:endParaRPr lang="zh-TW" altLang="en-US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7010400" y="6613244"/>
            <a:ext cx="2133600" cy="365125"/>
          </a:xfrm>
        </p:spPr>
        <p:txBody>
          <a:bodyPr/>
          <a:lstStyle/>
          <a:p>
            <a:fld id="{80DEBCE6-84C3-49BB-AF46-E3554A2E6C7B}" type="slidenum">
              <a:rPr lang="zh-TW" altLang="en-US" smtClean="0">
                <a:solidFill>
                  <a:schemeClr val="tx1"/>
                </a:solidFill>
              </a:rPr>
              <a:t>1</a:t>
            </a:fld>
            <a:endParaRPr lang="zh-TW" altLang="en-US" dirty="0">
              <a:solidFill>
                <a:schemeClr val="tx1"/>
              </a:solidFill>
            </a:endParaRPr>
          </a:p>
        </p:txBody>
      </p:sp>
      <p:sp>
        <p:nvSpPr>
          <p:cNvPr id="23" name="文字方塊 22"/>
          <p:cNvSpPr txBox="1"/>
          <p:nvPr/>
        </p:nvSpPr>
        <p:spPr>
          <a:xfrm>
            <a:off x="7266161" y="559713"/>
            <a:ext cx="172819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TW" sz="1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112.12.25</a:t>
            </a:r>
            <a:r>
              <a:rPr lang="zh-TW" altLang="en-US" sz="1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sz="1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更新</a:t>
            </a:r>
            <a:r>
              <a:rPr lang="zh-TW" altLang="en-US" sz="1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第</a:t>
            </a:r>
            <a:r>
              <a:rPr lang="en-US" altLang="zh-TW" sz="1200" dirty="0">
                <a:latin typeface="標楷體" panose="03000509000000000000" pitchFamily="65" charset="-120"/>
                <a:ea typeface="標楷體" panose="03000509000000000000" pitchFamily="65" charset="-120"/>
              </a:rPr>
              <a:t>7</a:t>
            </a:r>
            <a:r>
              <a:rPr lang="zh-TW" altLang="en-US" sz="1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版</a:t>
            </a:r>
            <a:endParaRPr lang="zh-TW" altLang="en-US" sz="1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7" name="圓角矩形 26"/>
          <p:cNvSpPr/>
          <p:nvPr/>
        </p:nvSpPr>
        <p:spPr>
          <a:xfrm>
            <a:off x="742260" y="2636912"/>
            <a:ext cx="5442359" cy="845213"/>
          </a:xfrm>
          <a:prstGeom prst="roundRect">
            <a:avLst>
              <a:gd name="adj" fmla="val 12135"/>
            </a:avLst>
          </a:prstGeom>
          <a:solidFill>
            <a:srgbClr val="FFFF00"/>
          </a:solidFill>
          <a:ln w="57150" cmpd="dbl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TW" altLang="en-US" sz="16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「發票章」及「負責人章</a:t>
            </a:r>
            <a:r>
              <a:rPr lang="en-US" altLang="zh-TW" sz="16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16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或簽名</a:t>
            </a:r>
            <a:r>
              <a:rPr lang="en-US" altLang="zh-TW" sz="16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16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」須與購票證蓋用印鑑</a:t>
            </a:r>
            <a:r>
              <a:rPr lang="en-US" altLang="zh-TW" sz="16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16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或簽名</a:t>
            </a:r>
            <a:r>
              <a:rPr lang="en-US" altLang="zh-TW" sz="16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16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完全相符</a:t>
            </a:r>
            <a:r>
              <a:rPr lang="en-US" altLang="zh-TW" sz="12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※</a:t>
            </a:r>
            <a:r>
              <a:rPr lang="zh-TW" altLang="en-US" sz="12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如購票證同時蓋用負責人印鑑及負責人簽名，則出示請購單亦須</a:t>
            </a:r>
            <a:r>
              <a:rPr lang="zh-TW" altLang="en-US" sz="12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同時蓋用負責人印鑑及負責人簽名</a:t>
            </a:r>
            <a:endParaRPr lang="en-US" altLang="zh-TW" sz="12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8" name="圓角矩形 27"/>
          <p:cNvSpPr/>
          <p:nvPr/>
        </p:nvSpPr>
        <p:spPr>
          <a:xfrm>
            <a:off x="742263" y="5213159"/>
            <a:ext cx="5442358" cy="570053"/>
          </a:xfrm>
          <a:prstGeom prst="roundRect">
            <a:avLst>
              <a:gd name="adj" fmla="val 10445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73050" indent="-273050">
              <a:tabLst>
                <a:tab pos="273050" algn="l"/>
              </a:tabLst>
            </a:pPr>
            <a:r>
              <a:rPr lang="en-US" altLang="zh-TW" sz="16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6.</a:t>
            </a:r>
            <a:r>
              <a:rPr lang="zh-TW" altLang="en-US" sz="16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代售</a:t>
            </a:r>
            <a:r>
              <a:rPr lang="zh-TW" altLang="en-US" sz="16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點查驗申購</a:t>
            </a:r>
            <a:r>
              <a:rPr lang="zh-TW" altLang="en-US" sz="16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資料無誤，按請購單登錄後，列印「統一發票購買明細表」</a:t>
            </a:r>
            <a:endParaRPr lang="en-US" altLang="zh-TW" sz="16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130555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3866</TotalTime>
  <Words>465</Words>
  <Application>Microsoft Office PowerPoint</Application>
  <PresentationFormat>如螢幕大小 (4:3)</PresentationFormat>
  <Paragraphs>25</Paragraphs>
  <Slides>1</Slides>
  <Notes>1</Notes>
  <HiddenSlides>0</HiddenSlides>
  <MMClips>0</MMClips>
  <ScaleCrop>false</ScaleCrop>
  <HeadingPairs>
    <vt:vector size="6" baseType="variant">
      <vt:variant>
        <vt:lpstr>使用字型</vt:lpstr>
      </vt:variant>
      <vt:variant>
        <vt:i4>4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6" baseType="lpstr">
      <vt:lpstr>新細明體</vt:lpstr>
      <vt:lpstr>標楷體</vt:lpstr>
      <vt:lpstr>Arial</vt:lpstr>
      <vt:lpstr>Calibri</vt:lpstr>
      <vt:lpstr>Office 佈景主題</vt:lpstr>
      <vt:lpstr>臨櫃申購流程說明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terrisa</dc:creator>
  <cp:lastModifiedBy>張芳菊</cp:lastModifiedBy>
  <cp:revision>189</cp:revision>
  <cp:lastPrinted>2017-09-15T00:31:22Z</cp:lastPrinted>
  <dcterms:created xsi:type="dcterms:W3CDTF">2014-06-23T05:58:06Z</dcterms:created>
  <dcterms:modified xsi:type="dcterms:W3CDTF">2023-12-25T09:07:40Z</dcterms:modified>
</cp:coreProperties>
</file>