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2" r:id="rId2"/>
  </p:sldIdLst>
  <p:sldSz cx="9144000" cy="6858000" type="screen4x3"/>
  <p:notesSz cx="6797675" cy="9926638"/>
  <p:defaultTextStyle>
    <a:defPPr>
      <a:defRPr lang="zh-TW"/>
    </a:defPPr>
    <a:lvl1pPr marL="0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85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13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41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70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99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27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00" autoAdjust="0"/>
    <p:restoredTop sz="96406" autoAdjust="0"/>
  </p:normalViewPr>
  <p:slideViewPr>
    <p:cSldViewPr>
      <p:cViewPr>
        <p:scale>
          <a:sx n="115" d="100"/>
          <a:sy n="115" d="100"/>
        </p:scale>
        <p:origin x="-1494" y="-48"/>
      </p:cViewPr>
      <p:guideLst>
        <p:guide orient="horz" pos="216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8" y="0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52" y="0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EE42DB91-4042-4372-80A3-DA08CDBEC3A2}" type="datetimeFigureOut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8" y="9428588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52" y="9428588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079EE83F-BE2F-4141-8413-C14D879FA9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405488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8" y="0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52" y="0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43BC5930-B598-491F-864C-5A6408091718}" type="datetimeFigureOut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6" tIns="45718" rIns="91436" bIns="45718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59"/>
            <a:ext cx="5438140" cy="4466987"/>
          </a:xfrm>
          <a:prstGeom prst="rect">
            <a:avLst/>
          </a:prstGeom>
        </p:spPr>
        <p:txBody>
          <a:bodyPr vert="horz" lIns="91436" tIns="45718" rIns="91436" bIns="45718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8" y="9428588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52" y="9428588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99DA8432-D841-4685-A78B-BB80F8B643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55372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85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13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641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70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99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27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A8432-D841-4685-A78B-BB80F8B6431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1443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4D50-830F-417F-987F-46B772EAC2CE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1799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EF84-4396-4C14-BE07-4F0A1B4ADDF1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8500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1">
                <a:solidFill>
                  <a:schemeClr val="tx1">
                    <a:tint val="75000"/>
                  </a:schemeClr>
                </a:solidFill>
              </a:defRPr>
            </a:lvl1pPr>
            <a:lvl2pPr marL="45721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71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B34D1-DFDB-4568-A343-A032E7264CA2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8356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1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1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5DB4-F22F-41D4-8478-C93C5501B4E3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641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5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5" indent="0">
              <a:buNone/>
              <a:defRPr sz="2001" b="1"/>
            </a:lvl2pPr>
            <a:lvl3pPr marL="914429" indent="0">
              <a:buNone/>
              <a:defRPr sz="1800" b="1"/>
            </a:lvl3pPr>
            <a:lvl4pPr marL="1371644" indent="0">
              <a:buNone/>
              <a:defRPr sz="1600" b="1"/>
            </a:lvl4pPr>
            <a:lvl5pPr marL="1828858" indent="0">
              <a:buNone/>
              <a:defRPr sz="1600" b="1"/>
            </a:lvl5pPr>
            <a:lvl6pPr marL="2286073" indent="0">
              <a:buNone/>
              <a:defRPr sz="1600" b="1"/>
            </a:lvl6pPr>
            <a:lvl7pPr marL="2743287" indent="0">
              <a:buNone/>
              <a:defRPr sz="1600" b="1"/>
            </a:lvl7pPr>
            <a:lvl8pPr marL="3200503" indent="0">
              <a:buNone/>
              <a:defRPr sz="1600" b="1"/>
            </a:lvl8pPr>
            <a:lvl9pPr marL="3657717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1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8" y="1535115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5" indent="0">
              <a:buNone/>
              <a:defRPr sz="2001" b="1"/>
            </a:lvl2pPr>
            <a:lvl3pPr marL="914429" indent="0">
              <a:buNone/>
              <a:defRPr sz="1800" b="1"/>
            </a:lvl3pPr>
            <a:lvl4pPr marL="1371644" indent="0">
              <a:buNone/>
              <a:defRPr sz="1600" b="1"/>
            </a:lvl4pPr>
            <a:lvl5pPr marL="1828858" indent="0">
              <a:buNone/>
              <a:defRPr sz="1600" b="1"/>
            </a:lvl5pPr>
            <a:lvl6pPr marL="2286073" indent="0">
              <a:buNone/>
              <a:defRPr sz="1600" b="1"/>
            </a:lvl6pPr>
            <a:lvl7pPr marL="2743287" indent="0">
              <a:buNone/>
              <a:defRPr sz="1600" b="1"/>
            </a:lvl7pPr>
            <a:lvl8pPr marL="3200503" indent="0">
              <a:buNone/>
              <a:defRPr sz="1600" b="1"/>
            </a:lvl8pPr>
            <a:lvl9pPr marL="3657717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8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1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C299-E858-465F-AE57-77D7AB9C6128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9867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0AED9-ADA8-475A-AEA5-CDFA6D0C93F1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1325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3D421-F92D-4EAE-AD2E-560425E47BCB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7360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1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4" y="273051"/>
            <a:ext cx="5111750" cy="585311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1"/>
            </a:lvl4pPr>
            <a:lvl5pPr>
              <a:defRPr sz="2001"/>
            </a:lvl5pPr>
            <a:lvl6pPr>
              <a:defRPr sz="2001"/>
            </a:lvl6pPr>
            <a:lvl7pPr>
              <a:defRPr sz="2001"/>
            </a:lvl7pPr>
            <a:lvl8pPr>
              <a:defRPr sz="2001"/>
            </a:lvl8pPr>
            <a:lvl9pPr>
              <a:defRPr sz="200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15" indent="0">
              <a:buNone/>
              <a:defRPr sz="1200"/>
            </a:lvl2pPr>
            <a:lvl3pPr marL="914429" indent="0">
              <a:buNone/>
              <a:defRPr sz="1000"/>
            </a:lvl3pPr>
            <a:lvl4pPr marL="1371644" indent="0">
              <a:buNone/>
              <a:defRPr sz="900"/>
            </a:lvl4pPr>
            <a:lvl5pPr marL="1828858" indent="0">
              <a:buNone/>
              <a:defRPr sz="900"/>
            </a:lvl5pPr>
            <a:lvl6pPr marL="2286073" indent="0">
              <a:buNone/>
              <a:defRPr sz="900"/>
            </a:lvl6pPr>
            <a:lvl7pPr marL="2743287" indent="0">
              <a:buNone/>
              <a:defRPr sz="900"/>
            </a:lvl7pPr>
            <a:lvl8pPr marL="3200503" indent="0">
              <a:buNone/>
              <a:defRPr sz="900"/>
            </a:lvl8pPr>
            <a:lvl9pPr marL="3657717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76583-9696-49E3-8237-F4E83CDB3A2E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7868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2"/>
            <a:ext cx="5486400" cy="566738"/>
          </a:xfrm>
        </p:spPr>
        <p:txBody>
          <a:bodyPr anchor="b"/>
          <a:lstStyle>
            <a:lvl1pPr algn="l">
              <a:defRPr sz="2001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15" indent="0">
              <a:buNone/>
              <a:defRPr sz="2800"/>
            </a:lvl2pPr>
            <a:lvl3pPr marL="914429" indent="0">
              <a:buNone/>
              <a:defRPr sz="2400"/>
            </a:lvl3pPr>
            <a:lvl4pPr marL="1371644" indent="0">
              <a:buNone/>
              <a:defRPr sz="2001"/>
            </a:lvl4pPr>
            <a:lvl5pPr marL="1828858" indent="0">
              <a:buNone/>
              <a:defRPr sz="2001"/>
            </a:lvl5pPr>
            <a:lvl6pPr marL="2286073" indent="0">
              <a:buNone/>
              <a:defRPr sz="2001"/>
            </a:lvl6pPr>
            <a:lvl7pPr marL="2743287" indent="0">
              <a:buNone/>
              <a:defRPr sz="2001"/>
            </a:lvl7pPr>
            <a:lvl8pPr marL="3200503" indent="0">
              <a:buNone/>
              <a:defRPr sz="2001"/>
            </a:lvl8pPr>
            <a:lvl9pPr marL="3657717" indent="0">
              <a:buNone/>
              <a:defRPr sz="2001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1"/>
          </a:xfrm>
        </p:spPr>
        <p:txBody>
          <a:bodyPr/>
          <a:lstStyle>
            <a:lvl1pPr marL="0" indent="0">
              <a:buNone/>
              <a:defRPr sz="1400"/>
            </a:lvl1pPr>
            <a:lvl2pPr marL="457215" indent="0">
              <a:buNone/>
              <a:defRPr sz="1200"/>
            </a:lvl2pPr>
            <a:lvl3pPr marL="914429" indent="0">
              <a:buNone/>
              <a:defRPr sz="1000"/>
            </a:lvl3pPr>
            <a:lvl4pPr marL="1371644" indent="0">
              <a:buNone/>
              <a:defRPr sz="900"/>
            </a:lvl4pPr>
            <a:lvl5pPr marL="1828858" indent="0">
              <a:buNone/>
              <a:defRPr sz="900"/>
            </a:lvl5pPr>
            <a:lvl6pPr marL="2286073" indent="0">
              <a:buNone/>
              <a:defRPr sz="900"/>
            </a:lvl6pPr>
            <a:lvl7pPr marL="2743287" indent="0">
              <a:buNone/>
              <a:defRPr sz="900"/>
            </a:lvl7pPr>
            <a:lvl8pPr marL="3200503" indent="0">
              <a:buNone/>
              <a:defRPr sz="900"/>
            </a:lvl8pPr>
            <a:lvl9pPr marL="3657717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E7CC4-6FBC-4C0E-B4CE-D9527EB3545E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0408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2BB8-CB38-4667-96DA-CAF246EF0DB5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8037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6" y="274641"/>
            <a:ext cx="2057400" cy="585152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4" y="274641"/>
            <a:ext cx="6019800" cy="585152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21A2F-174B-49CE-A6F7-4891E945B318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3726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6" y="2746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6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4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BF4E3-3AE1-498C-9669-FA87A30516A0}" type="datetime1">
              <a:rPr lang="zh-TW" altLang="en-US" smtClean="0"/>
              <a:t>2021/12/17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6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6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027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2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11" indent="-342911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73" indent="-285759" algn="l" defTabSz="914429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37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51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66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»"/>
        <a:defRPr sz="20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81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94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110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325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5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9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44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58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73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87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03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17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invoice.ppmof.gov.tw/web_doc/user_docmanage.ht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490066"/>
          </a:xfrm>
        </p:spPr>
        <p:txBody>
          <a:bodyPr>
            <a:no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統一發票退還、退費規定：限統、網購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預購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694664" y="820821"/>
            <a:ext cx="5633133" cy="5368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9" indent="-273059">
              <a:tabLst>
                <a:tab pos="273059" algn="l"/>
              </a:tabLst>
            </a:pP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1.	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限採統、網購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預購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方式，且</a:t>
            </a:r>
            <a:r>
              <a:rPr lang="zh-TW" altLang="en-US" sz="16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由</a:t>
            </a:r>
            <a:r>
              <a:rPr lang="zh-TW" altLang="en-US" sz="16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代理人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代營業人購買</a:t>
            </a:r>
            <a:r>
              <a:rPr lang="zh-TW" altLang="en-US" sz="1600" u="sng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次期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統一發票。</a:t>
            </a:r>
          </a:p>
        </p:txBody>
      </p:sp>
      <p:sp>
        <p:nvSpPr>
          <p:cNvPr id="16" name="矩形 15"/>
          <p:cNvSpPr/>
          <p:nvPr/>
        </p:nvSpPr>
        <p:spPr>
          <a:xfrm>
            <a:off x="185792" y="820824"/>
            <a:ext cx="432048" cy="133214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資格條件</a:t>
            </a:r>
          </a:p>
        </p:txBody>
      </p:sp>
      <p:sp>
        <p:nvSpPr>
          <p:cNvPr id="19" name="圓角矩形 18"/>
          <p:cNvSpPr/>
          <p:nvPr/>
        </p:nvSpPr>
        <p:spPr>
          <a:xfrm>
            <a:off x="771645" y="5157191"/>
            <a:ext cx="2641182" cy="576065"/>
          </a:xfrm>
          <a:prstGeom prst="roundRect">
            <a:avLst>
              <a:gd name="adj" fmla="val 1087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9" indent="-273059">
              <a:tabLst>
                <a:tab pos="273059" algn="l"/>
              </a:tabLst>
            </a:pP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7a.</a:t>
            </a:r>
            <a:r>
              <a:rPr lang="zh-TW" altLang="en-US" sz="1600" u="sng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臺北市宅配統購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及</a:t>
            </a:r>
            <a:r>
              <a:rPr lang="zh-TW" altLang="en-US" sz="1600" u="sng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網購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之代理人請郵寄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4+5+6</a:t>
            </a:r>
          </a:p>
        </p:txBody>
      </p:sp>
      <p:sp>
        <p:nvSpPr>
          <p:cNvPr id="25" name="矩形 24"/>
          <p:cNvSpPr/>
          <p:nvPr/>
        </p:nvSpPr>
        <p:spPr>
          <a:xfrm>
            <a:off x="185793" y="4494329"/>
            <a:ext cx="432048" cy="122413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701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送件階段</a:t>
            </a:r>
          </a:p>
        </p:txBody>
      </p:sp>
      <p:sp>
        <p:nvSpPr>
          <p:cNvPr id="22" name="矩形 21"/>
          <p:cNvSpPr/>
          <p:nvPr/>
        </p:nvSpPr>
        <p:spPr>
          <a:xfrm>
            <a:off x="6421300" y="1216864"/>
            <a:ext cx="2573054" cy="540060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t" anchorCtr="0"/>
          <a:lstStyle/>
          <a:p>
            <a:pPr marL="174630" indent="-174630"/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1.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營業人如未由代理人以統、網購統一發票者即不符申請退還、退費資格條件。</a:t>
            </a:r>
          </a:p>
          <a:p>
            <a:pPr marL="174630" indent="-174630"/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2.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不符資格條件者請勿送件。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/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3.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統一發票退還、退費申請書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hlinkClick r:id="rId3"/>
              </a:rPr>
              <a:t>下載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。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>
              <a:tabLst>
                <a:tab pos="358775" algn="l"/>
              </a:tabLst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4.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未於單月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日前完成登記者，請勿送件；於期限內完成登記者，請按國稅局核准文件之發文日期起算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日內</a:t>
            </a:r>
            <a:r>
              <a:rPr lang="en-US" altLang="zh-TW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40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以</a:t>
            </a:r>
            <a:r>
              <a:rPr lang="zh-TW" altLang="en-US" sz="140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郵戳為</a:t>
            </a:r>
            <a:r>
              <a:rPr lang="zh-TW" altLang="en-US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憑</a:t>
            </a:r>
            <a:r>
              <a:rPr lang="en-US" altLang="zh-TW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補送以下文件寄至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財政部印刷廠發售中心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收：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/>
            </a:r>
            <a:b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</a:b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sym typeface="Wingdings 2"/>
              </a:rPr>
              <a:t>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sym typeface="Wingdings 2"/>
              </a:rPr>
              <a:t>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用印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後申請書</a:t>
            </a:r>
            <a:r>
              <a:rPr lang="zh-TW" altLang="en-US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正本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、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/>
            </a:r>
            <a:b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</a:b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sym typeface="Wingdings 2"/>
              </a:rPr>
              <a:t>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sym typeface="Wingdings 2"/>
              </a:rPr>
              <a:t>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國稅局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核准文件</a:t>
            </a:r>
            <a:r>
              <a:rPr lang="zh-TW" altLang="en-US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影本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、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/>
            </a:r>
            <a:b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</a:b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sym typeface="Wingdings 2"/>
              </a:rPr>
              <a:t>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sym typeface="Wingdings 2"/>
              </a:rPr>
              <a:t>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sym typeface="Wingdings 2"/>
              </a:rPr>
              <a:t>擬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sym typeface="Wingdings 2"/>
              </a:rPr>
              <a:t>退還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統一發票及該購買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	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證明單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非網購及臺北市宅　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	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配統購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者免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</a:p>
          <a:p>
            <a:pPr marL="174630" indent="-174630"/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5.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財政部印刷廠地址：台中市大里區中興路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段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288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號。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/>
            <a:r>
              <a:rPr lang="en-US" altLang="zh-TW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6.</a:t>
            </a:r>
            <a:r>
              <a:rPr lang="zh-TW" altLang="en-US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預付金保留於原申購帳號，不得轉讓其他申購帳號或跨不同申購流程</a:t>
            </a:r>
            <a:r>
              <a:rPr lang="en-US" altLang="zh-TW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統購</a:t>
            </a:r>
            <a:r>
              <a:rPr lang="en-US" altLang="zh-TW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/</a:t>
            </a:r>
            <a:r>
              <a:rPr lang="zh-TW" altLang="en-US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網購</a:t>
            </a:r>
            <a:r>
              <a:rPr lang="en-US" altLang="zh-TW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/</a:t>
            </a:r>
            <a:r>
              <a:rPr lang="zh-TW" altLang="en-US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臨櫃申購</a:t>
            </a:r>
            <a:r>
              <a:rPr lang="en-US" altLang="zh-TW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4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使用。</a:t>
            </a:r>
            <a:endParaRPr lang="en-US" altLang="zh-TW" sz="1400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/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7.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免付費服務電話：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/>
            </a:r>
            <a:b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</a:b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0800-606066</a:t>
            </a:r>
            <a:endParaRPr lang="en-US" altLang="zh-TW" sz="9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/>
            <a:endParaRPr lang="en-US" altLang="zh-TW" sz="1400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/>
            <a:endParaRPr lang="en-US" altLang="zh-TW" sz="11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/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74630" indent="-174630"/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27" name="圓角矩形 26"/>
          <p:cNvSpPr/>
          <p:nvPr/>
        </p:nvSpPr>
        <p:spPr>
          <a:xfrm>
            <a:off x="689853" y="1412777"/>
            <a:ext cx="5637944" cy="34302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9" indent="-273059">
              <a:tabLst>
                <a:tab pos="273059" algn="l"/>
              </a:tabLst>
            </a:pP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2.	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統一發票</a:t>
            </a:r>
            <a:r>
              <a:rPr lang="zh-TW" altLang="en-US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須保持空白完整無任何註記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28" name="圓角矩形 27"/>
          <p:cNvSpPr/>
          <p:nvPr/>
        </p:nvSpPr>
        <p:spPr>
          <a:xfrm>
            <a:off x="694659" y="1821955"/>
            <a:ext cx="5633134" cy="3482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9" indent="-273059">
              <a:tabLst>
                <a:tab pos="273059" algn="l"/>
              </a:tabLst>
            </a:pP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3.	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營業人因停、歇業而不再使用統一發票</a:t>
            </a:r>
            <a:endParaRPr lang="en-US" altLang="zh-TW" sz="16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6" name="圓角矩形 35"/>
          <p:cNvSpPr/>
          <p:nvPr/>
        </p:nvSpPr>
        <p:spPr>
          <a:xfrm>
            <a:off x="705062" y="3578352"/>
            <a:ext cx="5624618" cy="35108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9" indent="-273059">
              <a:tabLst>
                <a:tab pos="273059" algn="l"/>
              </a:tabLst>
            </a:pP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5.	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國稅局核准營業人停、歇業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註銷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文件，影本乙份。</a:t>
            </a:r>
            <a:endParaRPr lang="en-US" altLang="zh-TW" sz="16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42" name="圓角矩形 41"/>
          <p:cNvSpPr/>
          <p:nvPr/>
        </p:nvSpPr>
        <p:spPr>
          <a:xfrm>
            <a:off x="696896" y="2341501"/>
            <a:ext cx="2952325" cy="46782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9" indent="-273059">
              <a:tabLst>
                <a:tab pos="273059" algn="l"/>
              </a:tabLst>
            </a:pP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4.	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代理人填寫申請書。</a:t>
            </a:r>
            <a:endParaRPr lang="en-US" altLang="zh-TW" sz="16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43" name="圓角矩形 42"/>
          <p:cNvSpPr/>
          <p:nvPr/>
        </p:nvSpPr>
        <p:spPr>
          <a:xfrm>
            <a:off x="703175" y="4010728"/>
            <a:ext cx="5624618" cy="35437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9" indent="-273059">
              <a:tabLst>
                <a:tab pos="273059" algn="l"/>
              </a:tabLst>
            </a:pP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6.	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備妥擬退還統一發票及該購票證明單。</a:t>
            </a:r>
            <a:endParaRPr lang="en-US" altLang="zh-TW" sz="16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44" name="十字形 43"/>
          <p:cNvSpPr/>
          <p:nvPr/>
        </p:nvSpPr>
        <p:spPr>
          <a:xfrm>
            <a:off x="3786192" y="2341499"/>
            <a:ext cx="432048" cy="467825"/>
          </a:xfrm>
          <a:prstGeom prst="plus">
            <a:avLst>
              <a:gd name="adj" fmla="val 340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943">
              <a:latin typeface="Arial Narrow" panose="020B0606020202030204" pitchFamily="34" charset="0"/>
            </a:endParaRPr>
          </a:p>
        </p:txBody>
      </p:sp>
      <p:sp>
        <p:nvSpPr>
          <p:cNvPr id="45" name="圓角矩形 44"/>
          <p:cNvSpPr/>
          <p:nvPr/>
        </p:nvSpPr>
        <p:spPr>
          <a:xfrm>
            <a:off x="4367069" y="2334370"/>
            <a:ext cx="1960726" cy="47495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加蓋代理人公司章及負責人章</a:t>
            </a:r>
          </a:p>
        </p:txBody>
      </p:sp>
      <p:sp>
        <p:nvSpPr>
          <p:cNvPr id="49" name="圓角矩形 48"/>
          <p:cNvSpPr/>
          <p:nvPr/>
        </p:nvSpPr>
        <p:spPr>
          <a:xfrm>
            <a:off x="3619861" y="5157190"/>
            <a:ext cx="2659484" cy="576065"/>
          </a:xfrm>
          <a:prstGeom prst="roundRect">
            <a:avLst>
              <a:gd name="adj" fmla="val 1183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97" indent="-268297">
              <a:tabLst>
                <a:tab pos="174630" algn="l"/>
              </a:tabLst>
            </a:pP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7b.</a:t>
            </a:r>
            <a:r>
              <a:rPr lang="zh-TW" altLang="en-US" sz="1600" u="sng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統購臨櫃自取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之代理人請郵寄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4+5</a:t>
            </a:r>
          </a:p>
        </p:txBody>
      </p:sp>
      <p:sp>
        <p:nvSpPr>
          <p:cNvPr id="50" name="矩形 49"/>
          <p:cNvSpPr/>
          <p:nvPr/>
        </p:nvSpPr>
        <p:spPr>
          <a:xfrm>
            <a:off x="185793" y="5805267"/>
            <a:ext cx="432048" cy="7917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退費階段</a:t>
            </a:r>
          </a:p>
        </p:txBody>
      </p:sp>
      <p:sp>
        <p:nvSpPr>
          <p:cNvPr id="51" name="圓角矩形 50"/>
          <p:cNvSpPr/>
          <p:nvPr/>
        </p:nvSpPr>
        <p:spPr>
          <a:xfrm>
            <a:off x="761858" y="5805266"/>
            <a:ext cx="2641182" cy="791765"/>
          </a:xfrm>
          <a:prstGeom prst="roundRect">
            <a:avLst>
              <a:gd name="adj" fmla="val 777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9" indent="-273059">
              <a:tabLst>
                <a:tab pos="273059" algn="l"/>
              </a:tabLst>
            </a:pP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8a.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財政部印刷廠按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5</a:t>
            </a:r>
            <a:r>
              <a:rPr lang="zh-TW" altLang="en-US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將退費金額轉預付金，可自次期統一發票申購使用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。</a:t>
            </a:r>
            <a:endParaRPr lang="en-US" altLang="zh-TW" sz="16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52" name="圓角矩形 51"/>
          <p:cNvSpPr/>
          <p:nvPr/>
        </p:nvSpPr>
        <p:spPr>
          <a:xfrm>
            <a:off x="3619861" y="5805264"/>
            <a:ext cx="2649698" cy="791765"/>
          </a:xfrm>
          <a:prstGeom prst="roundRect">
            <a:avLst>
              <a:gd name="adj" fmla="val 90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9" indent="-273059">
              <a:tabLst>
                <a:tab pos="273059" algn="l"/>
              </a:tabLst>
            </a:pP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8b.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持財政部印刷廠核准函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正本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及準備資料</a:t>
            </a:r>
            <a:r>
              <a:rPr lang="en-US" altLang="zh-TW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6</a:t>
            </a:r>
            <a:r>
              <a:rPr lang="zh-TW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至原統購自取點退還、退費。</a:t>
            </a:r>
            <a:endParaRPr lang="en-US" altLang="zh-TW" sz="16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421300" y="820821"/>
            <a:ext cx="2573054" cy="39604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latin typeface="Arial Narrow" panose="020B0606020202030204" pitchFamily="34" charset="0"/>
                <a:ea typeface="標楷體" panose="03000509000000000000" pitchFamily="65" charset="-120"/>
              </a:rPr>
              <a:t>注意事項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7010400" y="6597029"/>
            <a:ext cx="2133600" cy="260971"/>
          </a:xfrm>
        </p:spPr>
        <p:txBody>
          <a:bodyPr/>
          <a:lstStyle/>
          <a:p>
            <a:fld id="{80DEBCE6-84C3-49BB-AF46-E3554A2E6C7B}" type="slidenum">
              <a:rPr lang="zh-TW" altLang="en-US" smtClean="0">
                <a:solidFill>
                  <a:schemeClr val="tx1"/>
                </a:solidFill>
                <a:latin typeface="Arial Narrow" panose="020B0606020202030204" pitchFamily="34" charset="0"/>
              </a:rPr>
              <a:t>1</a:t>
            </a:fld>
            <a:endParaRPr lang="zh-TW" altLang="en-US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7266161" y="559716"/>
            <a:ext cx="17281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108.11.20</a:t>
            </a:r>
            <a:r>
              <a:rPr lang="zh-TW" altLang="en-US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 </a:t>
            </a:r>
            <a:r>
              <a:rPr lang="zh-TW" altLang="en-US" sz="1200" dirty="0">
                <a:latin typeface="Arial Narrow" panose="020B0606020202030204" pitchFamily="34" charset="0"/>
                <a:ea typeface="標楷體" panose="03000509000000000000" pitchFamily="65" charset="-120"/>
              </a:rPr>
              <a:t>更新第</a:t>
            </a:r>
            <a:r>
              <a:rPr lang="en-US" altLang="zh-TW" sz="1200" dirty="0">
                <a:latin typeface="Arial Narrow" panose="020B0606020202030204" pitchFamily="34" charset="0"/>
                <a:ea typeface="標楷體" panose="03000509000000000000" pitchFamily="65" charset="-120"/>
              </a:rPr>
              <a:t>5</a:t>
            </a:r>
            <a:r>
              <a:rPr lang="zh-TW" altLang="en-US" sz="1200" dirty="0">
                <a:latin typeface="Arial Narrow" panose="020B0606020202030204" pitchFamily="34" charset="0"/>
                <a:ea typeface="標楷體" panose="03000509000000000000" pitchFamily="65" charset="-120"/>
              </a:rPr>
              <a:t>版</a:t>
            </a:r>
          </a:p>
        </p:txBody>
      </p:sp>
      <p:sp>
        <p:nvSpPr>
          <p:cNvPr id="29" name="矩形 28"/>
          <p:cNvSpPr/>
          <p:nvPr/>
        </p:nvSpPr>
        <p:spPr>
          <a:xfrm>
            <a:off x="179512" y="3578352"/>
            <a:ext cx="432048" cy="78675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申辦</a:t>
            </a:r>
          </a:p>
        </p:txBody>
      </p:sp>
      <p:sp>
        <p:nvSpPr>
          <p:cNvPr id="30" name="圓角矩形 29"/>
          <p:cNvSpPr/>
          <p:nvPr/>
        </p:nvSpPr>
        <p:spPr>
          <a:xfrm>
            <a:off x="712964" y="4494329"/>
            <a:ext cx="5601504" cy="530174"/>
          </a:xfrm>
          <a:prstGeom prst="roundRect">
            <a:avLst/>
          </a:prstGeom>
          <a:noFill/>
          <a:ln w="57150" cmpd="dbl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按國稅局核准文件之</a:t>
            </a:r>
            <a:r>
              <a:rPr lang="zh-TW" altLang="en-US" sz="1600" u="sng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發文日期起算，</a:t>
            </a:r>
            <a:r>
              <a:rPr lang="en-US" altLang="zh-TW" sz="1600" u="sng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</a:t>
            </a:r>
            <a:r>
              <a:rPr lang="zh-TW" altLang="en-US" sz="1600" u="sng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日內</a:t>
            </a:r>
            <a:r>
              <a:rPr lang="zh-TW" altLang="en-US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將本項資料寄至</a:t>
            </a:r>
            <a:r>
              <a:rPr lang="en-US" altLang="zh-TW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財政部印刷廠發售中心收</a:t>
            </a:r>
            <a:r>
              <a:rPr lang="en-US" altLang="zh-TW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 </a:t>
            </a:r>
            <a:endParaRPr lang="en-US" altLang="zh-TW" sz="1600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1" name="圓角矩形 30"/>
          <p:cNvSpPr/>
          <p:nvPr/>
        </p:nvSpPr>
        <p:spPr>
          <a:xfrm>
            <a:off x="703175" y="2910434"/>
            <a:ext cx="5624618" cy="544015"/>
          </a:xfrm>
          <a:prstGeom prst="roundRect">
            <a:avLst/>
          </a:prstGeom>
          <a:noFill/>
          <a:ln w="57150" cmpd="dbl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於發票使用期別之單月</a:t>
            </a:r>
            <a:r>
              <a:rPr lang="en-US" altLang="zh-TW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</a:t>
            </a:r>
            <a:r>
              <a:rPr lang="zh-TW" altLang="en-US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日前傳真</a:t>
            </a:r>
            <a:r>
              <a:rPr lang="en-US" altLang="zh-TW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(04-24965634) </a:t>
            </a:r>
            <a:r>
              <a:rPr lang="zh-TW" altLang="en-US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、或電子郵件</a:t>
            </a:r>
            <a:r>
              <a:rPr lang="en-US" altLang="zh-TW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(a1067@ppmof.gov.tw)</a:t>
            </a:r>
            <a:r>
              <a:rPr lang="zh-TW" altLang="en-US" sz="16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傳送已用印申請書送財政部印刷廠。</a:t>
            </a:r>
            <a:endParaRPr lang="en-US" altLang="zh-TW" sz="1600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79512" y="2334369"/>
            <a:ext cx="432048" cy="11200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完成登記</a:t>
            </a:r>
          </a:p>
        </p:txBody>
      </p:sp>
      <p:sp>
        <p:nvSpPr>
          <p:cNvPr id="6" name="矩形 5"/>
          <p:cNvSpPr/>
          <p:nvPr/>
        </p:nvSpPr>
        <p:spPr>
          <a:xfrm>
            <a:off x="705062" y="5038742"/>
            <a:ext cx="2779264" cy="1630619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943">
              <a:latin typeface="Arial Narrow" panose="020B060602020203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555077" y="5038742"/>
            <a:ext cx="2779264" cy="1630619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943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71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4176</TotalTime>
  <Words>276</Words>
  <Application>Microsoft Office PowerPoint</Application>
  <PresentationFormat>如螢幕大小 (4:3)</PresentationFormat>
  <Paragraphs>32</Paragraphs>
  <Slides>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統一發票退還、退費規定：限統、網購(預購)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terrisa</dc:creator>
  <cp:lastModifiedBy>張芳菊</cp:lastModifiedBy>
  <cp:revision>204</cp:revision>
  <cp:lastPrinted>2019-11-15T06:24:01Z</cp:lastPrinted>
  <dcterms:created xsi:type="dcterms:W3CDTF">2014-06-23T05:58:06Z</dcterms:created>
  <dcterms:modified xsi:type="dcterms:W3CDTF">2021-12-17T07:37:04Z</dcterms:modified>
</cp:coreProperties>
</file>