
<file path=[Content_Types].xml><?xml version="1.0" encoding="utf-8"?>
<Types xmlns="http://schemas.openxmlformats.org/package/2006/content-types">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_rels/slideMaster1.xml.rels" ContentType="application/vnd.openxmlformats-package.relationships+xml"/>
  <Override PartName="/ppt/theme/theme1.xml" ContentType="application/vnd.openxmlformats-officedocument.theme+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_rels/slideLayout9.xml.rels" ContentType="application/vnd.openxmlformats-package.relationships+xml"/>
  <Override PartName="/ppt/slideLayouts/_rels/slideLayout1.xml.rels" ContentType="application/vnd.openxmlformats-package.relationships+xml"/>
  <Override PartName="/ppt/slideLayouts/_rels/slideLayout2.xml.rels" ContentType="application/vnd.openxmlformats-package.relationships+xml"/>
  <Override PartName="/ppt/slideLayouts/_rels/slideLayout3.xml.rels" ContentType="application/vnd.openxmlformats-package.relationships+xml"/>
  <Override PartName="/ppt/slideLayouts/_rels/slideLayout4.xml.rels" ContentType="application/vnd.openxmlformats-package.relationships+xml"/>
  <Override PartName="/ppt/slideLayouts/_rels/slideLayout5.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media/image1.png" ContentType="image/png"/>
  <Override PartName="/ppt/media/image2.png" ContentType="image/png"/>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slide4.xml" ContentType="application/vnd.openxmlformats-officedocument.presentationml.slide+xml"/>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Lst>
  <p:sldIdLst>
    <p:sldId id="256" r:id="rId3"/>
    <p:sldId id="257" r:id="rId4"/>
    <p:sldId id="258" r:id="rId5"/>
    <p:sldId id="259" r:id="rId6"/>
  </p:sldIdLst>
  <p:sldSz cx="9144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 Target="slides/slide1.xml"/><Relationship Id="rId4" Type="http://schemas.openxmlformats.org/officeDocument/2006/relationships/slide" Target="slides/slide2.xml"/><Relationship Id="rId5" Type="http://schemas.openxmlformats.org/officeDocument/2006/relationships/slide" Target="slides/slide3.xml"/><Relationship Id="rId6" Type="http://schemas.openxmlformats.org/officeDocument/2006/relationships/slide" Target="slides/slide4.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6" name="PlaceHolder 2"/>
          <p:cNvSpPr>
            <a:spLocks noGrp="1"/>
          </p:cNvSpPr>
          <p:nvPr>
            <p:ph type="subTitle"/>
          </p:nvPr>
        </p:nvSpPr>
        <p:spPr>
          <a:xfrm>
            <a:off x="457200" y="1600200"/>
            <a:ext cx="8229240" cy="452556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8" name="PlaceHolder 2"/>
          <p:cNvSpPr>
            <a:spLocks noGrp="1"/>
          </p:cNvSpPr>
          <p:nvPr>
            <p:ph type="body"/>
          </p:nvPr>
        </p:nvSpPr>
        <p:spPr>
          <a:xfrm>
            <a:off x="457200" y="1600200"/>
            <a:ext cx="8229240" cy="4525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10" name="PlaceHolder 2"/>
          <p:cNvSpPr>
            <a:spLocks noGrp="1"/>
          </p:cNvSpPr>
          <p:nvPr>
            <p:ph type="body"/>
          </p:nvPr>
        </p:nvSpPr>
        <p:spPr>
          <a:xfrm>
            <a:off x="457200" y="1600200"/>
            <a:ext cx="4015800" cy="4525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11" name="PlaceHolder 3"/>
          <p:cNvSpPr>
            <a:spLocks noGrp="1"/>
          </p:cNvSpPr>
          <p:nvPr>
            <p:ph type="body"/>
          </p:nvPr>
        </p:nvSpPr>
        <p:spPr>
          <a:xfrm>
            <a:off x="4674240" y="1600200"/>
            <a:ext cx="4015800" cy="4525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457200" y="274680"/>
            <a:ext cx="8229240" cy="5297760"/>
          </a:xfrm>
          <a:prstGeom prst="rect">
            <a:avLst/>
          </a:prstGeom>
        </p:spPr>
        <p:txBody>
          <a:bodyPr lIns="0" rIns="0" tIns="0" bIns="0" anchor="ctr"/>
          <a:p>
            <a:pPr algn="ctr"/>
            <a:endParaRPr b="0" lang="en-US" sz="3200" spc="-1" strike="noStrike">
              <a:solidFill>
                <a:srgbClr val="000000"/>
              </a:solidFill>
              <a:uFill>
                <a:solidFill>
                  <a:srgbClr val="ffffff"/>
                </a:solidFill>
              </a:u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15" name="PlaceHolder 2"/>
          <p:cNvSpPr>
            <a:spLocks noGrp="1"/>
          </p:cNvSpPr>
          <p:nvPr>
            <p:ph type="body"/>
          </p:nvPr>
        </p:nvSpPr>
        <p:spPr>
          <a:xfrm>
            <a:off x="457200" y="160020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16" name="PlaceHolder 3"/>
          <p:cNvSpPr>
            <a:spLocks noGrp="1"/>
          </p:cNvSpPr>
          <p:nvPr>
            <p:ph type="body"/>
          </p:nvPr>
        </p:nvSpPr>
        <p:spPr>
          <a:xfrm>
            <a:off x="457200" y="396432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17" name="PlaceHolder 4"/>
          <p:cNvSpPr>
            <a:spLocks noGrp="1"/>
          </p:cNvSpPr>
          <p:nvPr>
            <p:ph type="body"/>
          </p:nvPr>
        </p:nvSpPr>
        <p:spPr>
          <a:xfrm>
            <a:off x="4674240" y="1600200"/>
            <a:ext cx="4015800" cy="4525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19" name="PlaceHolder 2"/>
          <p:cNvSpPr>
            <a:spLocks noGrp="1"/>
          </p:cNvSpPr>
          <p:nvPr>
            <p:ph type="body"/>
          </p:nvPr>
        </p:nvSpPr>
        <p:spPr>
          <a:xfrm>
            <a:off x="457200" y="1600200"/>
            <a:ext cx="4015800" cy="4525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20" name="PlaceHolder 3"/>
          <p:cNvSpPr>
            <a:spLocks noGrp="1"/>
          </p:cNvSpPr>
          <p:nvPr>
            <p:ph type="body"/>
          </p:nvPr>
        </p:nvSpPr>
        <p:spPr>
          <a:xfrm>
            <a:off x="4674240" y="160020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21" name="PlaceHolder 4"/>
          <p:cNvSpPr>
            <a:spLocks noGrp="1"/>
          </p:cNvSpPr>
          <p:nvPr>
            <p:ph type="body"/>
          </p:nvPr>
        </p:nvSpPr>
        <p:spPr>
          <a:xfrm>
            <a:off x="4674240" y="396432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23" name="PlaceHolder 2"/>
          <p:cNvSpPr>
            <a:spLocks noGrp="1"/>
          </p:cNvSpPr>
          <p:nvPr>
            <p:ph type="body"/>
          </p:nvPr>
        </p:nvSpPr>
        <p:spPr>
          <a:xfrm>
            <a:off x="457200" y="160020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24" name="PlaceHolder 3"/>
          <p:cNvSpPr>
            <a:spLocks noGrp="1"/>
          </p:cNvSpPr>
          <p:nvPr>
            <p:ph type="body"/>
          </p:nvPr>
        </p:nvSpPr>
        <p:spPr>
          <a:xfrm>
            <a:off x="4674240" y="160020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25" name="PlaceHolder 4"/>
          <p:cNvSpPr>
            <a:spLocks noGrp="1"/>
          </p:cNvSpPr>
          <p:nvPr>
            <p:ph type="body"/>
          </p:nvPr>
        </p:nvSpPr>
        <p:spPr>
          <a:xfrm>
            <a:off x="457200" y="3964320"/>
            <a:ext cx="822924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27" name="PlaceHolder 2"/>
          <p:cNvSpPr>
            <a:spLocks noGrp="1"/>
          </p:cNvSpPr>
          <p:nvPr>
            <p:ph type="body"/>
          </p:nvPr>
        </p:nvSpPr>
        <p:spPr>
          <a:xfrm>
            <a:off x="457200" y="1600200"/>
            <a:ext cx="822924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28" name="PlaceHolder 3"/>
          <p:cNvSpPr>
            <a:spLocks noGrp="1"/>
          </p:cNvSpPr>
          <p:nvPr>
            <p:ph type="body"/>
          </p:nvPr>
        </p:nvSpPr>
        <p:spPr>
          <a:xfrm>
            <a:off x="457200" y="3964320"/>
            <a:ext cx="822924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30" name="PlaceHolder 2"/>
          <p:cNvSpPr>
            <a:spLocks noGrp="1"/>
          </p:cNvSpPr>
          <p:nvPr>
            <p:ph type="body"/>
          </p:nvPr>
        </p:nvSpPr>
        <p:spPr>
          <a:xfrm>
            <a:off x="457200" y="160020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31" name="PlaceHolder 3"/>
          <p:cNvSpPr>
            <a:spLocks noGrp="1"/>
          </p:cNvSpPr>
          <p:nvPr>
            <p:ph type="body"/>
          </p:nvPr>
        </p:nvSpPr>
        <p:spPr>
          <a:xfrm>
            <a:off x="4674240" y="160020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32" name="PlaceHolder 4"/>
          <p:cNvSpPr>
            <a:spLocks noGrp="1"/>
          </p:cNvSpPr>
          <p:nvPr>
            <p:ph type="body"/>
          </p:nvPr>
        </p:nvSpPr>
        <p:spPr>
          <a:xfrm>
            <a:off x="4674240" y="396432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33" name="PlaceHolder 5"/>
          <p:cNvSpPr>
            <a:spLocks noGrp="1"/>
          </p:cNvSpPr>
          <p:nvPr>
            <p:ph type="body"/>
          </p:nvPr>
        </p:nvSpPr>
        <p:spPr>
          <a:xfrm>
            <a:off x="457200" y="3964320"/>
            <a:ext cx="4015800" cy="2158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457200" y="274680"/>
            <a:ext cx="8229240" cy="1142640"/>
          </a:xfrm>
          <a:prstGeom prst="rect">
            <a:avLst/>
          </a:prstGeom>
        </p:spPr>
        <p:txBody>
          <a:bodyPr lIns="0" rIns="0" tIns="0" bIns="0" anchor="ctr"/>
          <a:p>
            <a:endParaRPr b="0" lang="zh-TW" sz="1800" spc="-1" strike="noStrike">
              <a:solidFill>
                <a:srgbClr val="000000"/>
              </a:solidFill>
              <a:uFill>
                <a:solidFill>
                  <a:srgbClr val="ffffff"/>
                </a:solidFill>
              </a:uFill>
              <a:latin typeface="Calibri"/>
            </a:endParaRPr>
          </a:p>
        </p:txBody>
      </p:sp>
      <p:sp>
        <p:nvSpPr>
          <p:cNvPr id="35" name="PlaceHolder 2"/>
          <p:cNvSpPr>
            <a:spLocks noGrp="1"/>
          </p:cNvSpPr>
          <p:nvPr>
            <p:ph type="body"/>
          </p:nvPr>
        </p:nvSpPr>
        <p:spPr>
          <a:xfrm>
            <a:off x="457200" y="1600200"/>
            <a:ext cx="8229240" cy="4525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sp>
        <p:nvSpPr>
          <p:cNvPr id="36" name="PlaceHolder 3"/>
          <p:cNvSpPr>
            <a:spLocks noGrp="1"/>
          </p:cNvSpPr>
          <p:nvPr>
            <p:ph type="body"/>
          </p:nvPr>
        </p:nvSpPr>
        <p:spPr>
          <a:xfrm>
            <a:off x="457200" y="1600200"/>
            <a:ext cx="8229240" cy="4525560"/>
          </a:xfrm>
          <a:prstGeom prst="rect">
            <a:avLst/>
          </a:prstGeom>
        </p:spPr>
        <p:txBody>
          <a:bodyPr lIns="0" rIns="0" tIns="0" bIns="0">
            <a:normAutofit/>
          </a:bodyPr>
          <a:p>
            <a:endParaRPr b="0" lang="zh-TW" sz="3200" spc="-1" strike="noStrike">
              <a:solidFill>
                <a:srgbClr val="000000"/>
              </a:solidFill>
              <a:uFill>
                <a:solidFill>
                  <a:srgbClr val="ffffff"/>
                </a:solidFill>
              </a:uFill>
              <a:latin typeface="Calibri"/>
            </a:endParaRPr>
          </a:p>
        </p:txBody>
      </p:sp>
      <p:pic>
        <p:nvPicPr>
          <p:cNvPr id="37" name="" descr=""/>
          <p:cNvPicPr/>
          <p:nvPr/>
        </p:nvPicPr>
        <p:blipFill>
          <a:blip r:embed="rId2"/>
          <a:stretch/>
        </p:blipFill>
        <p:spPr>
          <a:xfrm>
            <a:off x="1735560" y="1599840"/>
            <a:ext cx="5671800" cy="4525560"/>
          </a:xfrm>
          <a:prstGeom prst="rect">
            <a:avLst/>
          </a:prstGeom>
          <a:ln>
            <a:noFill/>
          </a:ln>
        </p:spPr>
      </p:pic>
      <p:pic>
        <p:nvPicPr>
          <p:cNvPr id="38" name="" descr=""/>
          <p:cNvPicPr/>
          <p:nvPr/>
        </p:nvPicPr>
        <p:blipFill>
          <a:blip r:embed="rId3"/>
          <a:stretch/>
        </p:blipFill>
        <p:spPr>
          <a:xfrm>
            <a:off x="1735560" y="1599840"/>
            <a:ext cx="5671800" cy="4525560"/>
          </a:xfrm>
          <a:prstGeom prst="rect">
            <a:avLst/>
          </a:prstGeom>
          <a:ln>
            <a:noFill/>
          </a:ln>
        </p:spPr>
      </p:pic>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457200" y="274680"/>
            <a:ext cx="8229240" cy="1142640"/>
          </a:xfrm>
          <a:prstGeom prst="rect">
            <a:avLst/>
          </a:prstGeom>
        </p:spPr>
        <p:txBody>
          <a:bodyPr anchor="ctr"/>
          <a:p>
            <a:pPr algn="ctr">
              <a:lnSpc>
                <a:spcPct val="100000"/>
              </a:lnSpc>
            </a:pPr>
            <a:r>
              <a:rPr b="0" lang="zh-TW" sz="4400" spc="-1" strike="noStrike">
                <a:solidFill>
                  <a:srgbClr val="000000"/>
                </a:solidFill>
                <a:uFill>
                  <a:solidFill>
                    <a:srgbClr val="ffffff"/>
                  </a:solidFill>
                </a:uFill>
                <a:latin typeface="Calibri"/>
              </a:rPr>
              <a:t>按一下以編輯母片標題樣式</a:t>
            </a:r>
            <a:endParaRPr b="0" lang="zh-TW" sz="4400" spc="-1" strike="noStrike">
              <a:solidFill>
                <a:srgbClr val="000000"/>
              </a:solidFill>
              <a:uFill>
                <a:solidFill>
                  <a:srgbClr val="ffffff"/>
                </a:solidFill>
              </a:uFill>
              <a:latin typeface="Calibri"/>
            </a:endParaRPr>
          </a:p>
        </p:txBody>
      </p:sp>
      <p:sp>
        <p:nvSpPr>
          <p:cNvPr id="1" name="PlaceHolder 2"/>
          <p:cNvSpPr>
            <a:spLocks noGrp="1"/>
          </p:cNvSpPr>
          <p:nvPr>
            <p:ph type="body"/>
          </p:nvPr>
        </p:nvSpPr>
        <p:spPr>
          <a:xfrm>
            <a:off x="457200" y="1600200"/>
            <a:ext cx="8229240" cy="4525560"/>
          </a:xfrm>
          <a:prstGeom prst="rect">
            <a:avLst/>
          </a:prstGeom>
        </p:spPr>
        <p:txBody>
          <a:bodyPr/>
          <a:p>
            <a:pPr marL="343080" indent="-342720">
              <a:lnSpc>
                <a:spcPct val="100000"/>
              </a:lnSpc>
              <a:spcBef>
                <a:spcPts val="641"/>
              </a:spcBef>
              <a:buClr>
                <a:srgbClr val="000000"/>
              </a:buClr>
              <a:buFont typeface="Arial"/>
              <a:buChar char="•"/>
            </a:pPr>
            <a:r>
              <a:rPr b="0" lang="zh-TW" sz="3200" spc="-1" strike="noStrike">
                <a:solidFill>
                  <a:srgbClr val="000000"/>
                </a:solidFill>
                <a:uFill>
                  <a:solidFill>
                    <a:srgbClr val="ffffff"/>
                  </a:solidFill>
                </a:uFill>
                <a:latin typeface="Calibri"/>
              </a:rPr>
              <a:t>按一下以編輯母片文字樣式</a:t>
            </a:r>
            <a:endParaRPr b="0" lang="zh-TW" sz="3200" spc="-1" strike="noStrike">
              <a:solidFill>
                <a:srgbClr val="000000"/>
              </a:solidFill>
              <a:uFill>
                <a:solidFill>
                  <a:srgbClr val="ffffff"/>
                </a:solidFill>
              </a:uFill>
              <a:latin typeface="Calibri"/>
            </a:endParaRPr>
          </a:p>
          <a:p>
            <a:pPr lvl="1" marL="743040" indent="-285480">
              <a:lnSpc>
                <a:spcPct val="100000"/>
              </a:lnSpc>
              <a:spcBef>
                <a:spcPts val="561"/>
              </a:spcBef>
              <a:buClr>
                <a:srgbClr val="000000"/>
              </a:buClr>
              <a:buFont typeface="Arial"/>
              <a:buChar char="–"/>
            </a:pPr>
            <a:r>
              <a:rPr b="0" lang="zh-TW" sz="2800" spc="-1" strike="noStrike">
                <a:solidFill>
                  <a:srgbClr val="000000"/>
                </a:solidFill>
                <a:uFill>
                  <a:solidFill>
                    <a:srgbClr val="ffffff"/>
                  </a:solidFill>
                </a:uFill>
                <a:latin typeface="Calibri"/>
              </a:rPr>
              <a:t>第二層</a:t>
            </a:r>
            <a:endParaRPr b="0" lang="zh-TW" sz="2800" spc="-1" strike="noStrike">
              <a:solidFill>
                <a:srgbClr val="000000"/>
              </a:solidFill>
              <a:uFill>
                <a:solidFill>
                  <a:srgbClr val="ffffff"/>
                </a:solidFill>
              </a:uFill>
              <a:latin typeface="Calibri"/>
            </a:endParaRPr>
          </a:p>
          <a:p>
            <a:pPr lvl="2" marL="1143000" indent="-228240">
              <a:lnSpc>
                <a:spcPct val="100000"/>
              </a:lnSpc>
              <a:spcBef>
                <a:spcPts val="479"/>
              </a:spcBef>
              <a:buClr>
                <a:srgbClr val="000000"/>
              </a:buClr>
              <a:buFont typeface="Arial"/>
              <a:buChar char="•"/>
            </a:pPr>
            <a:r>
              <a:rPr b="0" lang="zh-TW" sz="2400" spc="-1" strike="noStrike">
                <a:solidFill>
                  <a:srgbClr val="000000"/>
                </a:solidFill>
                <a:uFill>
                  <a:solidFill>
                    <a:srgbClr val="ffffff"/>
                  </a:solidFill>
                </a:uFill>
                <a:latin typeface="Calibri"/>
              </a:rPr>
              <a:t>第三層</a:t>
            </a:r>
            <a:endParaRPr b="0" lang="zh-TW" sz="2400" spc="-1" strike="noStrike">
              <a:solidFill>
                <a:srgbClr val="000000"/>
              </a:solidFill>
              <a:uFill>
                <a:solidFill>
                  <a:srgbClr val="ffffff"/>
                </a:solidFill>
              </a:uFill>
              <a:latin typeface="Calibri"/>
            </a:endParaRPr>
          </a:p>
          <a:p>
            <a:pPr lvl="3" marL="1600200" indent="-228240">
              <a:lnSpc>
                <a:spcPct val="100000"/>
              </a:lnSpc>
              <a:spcBef>
                <a:spcPts val="400"/>
              </a:spcBef>
              <a:buClr>
                <a:srgbClr val="000000"/>
              </a:buClr>
              <a:buFont typeface="Arial"/>
              <a:buChar char="–"/>
            </a:pPr>
            <a:r>
              <a:rPr b="0" lang="zh-TW" sz="2000" spc="-1" strike="noStrike">
                <a:solidFill>
                  <a:srgbClr val="000000"/>
                </a:solidFill>
                <a:uFill>
                  <a:solidFill>
                    <a:srgbClr val="ffffff"/>
                  </a:solidFill>
                </a:uFill>
                <a:latin typeface="Calibri"/>
              </a:rPr>
              <a:t>第四層</a:t>
            </a:r>
            <a:endParaRPr b="0" lang="zh-TW" sz="2000" spc="-1" strike="noStrike">
              <a:solidFill>
                <a:srgbClr val="000000"/>
              </a:solidFill>
              <a:uFill>
                <a:solidFill>
                  <a:srgbClr val="ffffff"/>
                </a:solidFill>
              </a:uFill>
              <a:latin typeface="Calibri"/>
            </a:endParaRPr>
          </a:p>
          <a:p>
            <a:pPr lvl="4" marL="2057400" indent="-228240">
              <a:lnSpc>
                <a:spcPct val="100000"/>
              </a:lnSpc>
              <a:spcBef>
                <a:spcPts val="400"/>
              </a:spcBef>
              <a:buClr>
                <a:srgbClr val="000000"/>
              </a:buClr>
              <a:buFont typeface="Arial"/>
              <a:buChar char="»"/>
            </a:pPr>
            <a:r>
              <a:rPr b="0" lang="zh-TW" sz="2000" spc="-1" strike="noStrike">
                <a:solidFill>
                  <a:srgbClr val="000000"/>
                </a:solidFill>
                <a:uFill>
                  <a:solidFill>
                    <a:srgbClr val="ffffff"/>
                  </a:solidFill>
                </a:uFill>
                <a:latin typeface="Calibri"/>
              </a:rPr>
              <a:t>第五層</a:t>
            </a:r>
            <a:endParaRPr b="0" lang="zh-TW" sz="2000" spc="-1" strike="noStrike">
              <a:solidFill>
                <a:srgbClr val="000000"/>
              </a:solidFill>
              <a:uFill>
                <a:solidFill>
                  <a:srgbClr val="ffffff"/>
                </a:solidFill>
              </a:uFill>
              <a:latin typeface="Calibri"/>
            </a:endParaRPr>
          </a:p>
        </p:txBody>
      </p:sp>
      <p:sp>
        <p:nvSpPr>
          <p:cNvPr id="2" name="PlaceHolder 3"/>
          <p:cNvSpPr>
            <a:spLocks noGrp="1"/>
          </p:cNvSpPr>
          <p:nvPr>
            <p:ph type="dt"/>
          </p:nvPr>
        </p:nvSpPr>
        <p:spPr>
          <a:xfrm>
            <a:off x="457200" y="6356520"/>
            <a:ext cx="2133360" cy="364680"/>
          </a:xfrm>
          <a:prstGeom prst="rect">
            <a:avLst/>
          </a:prstGeom>
        </p:spPr>
        <p:txBody>
          <a:bodyPr anchor="ctr"/>
          <a:p>
            <a:pPr>
              <a:lnSpc>
                <a:spcPct val="100000"/>
              </a:lnSpc>
            </a:pPr>
            <a:fld id="{DF15C7AB-9F69-4D15-B7CC-0530A1363E97}" type="datetime1">
              <a:rPr b="0" lang="en-US" sz="1200" spc="-1" strike="noStrike">
                <a:solidFill>
                  <a:srgbClr val="8b8b8b"/>
                </a:solidFill>
                <a:uFill>
                  <a:solidFill>
                    <a:srgbClr val="ffffff"/>
                  </a:solidFill>
                </a:uFill>
                <a:latin typeface="Calibri"/>
              </a:rPr>
              <a:t>04/06/2022</a:t>
            </a:fld>
            <a:endParaRPr b="0" lang="en-US" sz="1200" spc="-1" strike="noStrike">
              <a:solidFill>
                <a:srgbClr val="000000"/>
              </a:solidFill>
              <a:uFill>
                <a:solidFill>
                  <a:srgbClr val="ffffff"/>
                </a:solidFill>
              </a:uFill>
              <a:latin typeface="Times New Roman"/>
            </a:endParaRPr>
          </a:p>
        </p:txBody>
      </p:sp>
      <p:sp>
        <p:nvSpPr>
          <p:cNvPr id="3" name="PlaceHolder 4"/>
          <p:cNvSpPr>
            <a:spLocks noGrp="1"/>
          </p:cNvSpPr>
          <p:nvPr>
            <p:ph type="ftr"/>
          </p:nvPr>
        </p:nvSpPr>
        <p:spPr>
          <a:xfrm>
            <a:off x="3124080" y="6356520"/>
            <a:ext cx="2895120" cy="364680"/>
          </a:xfrm>
          <a:prstGeom prst="rect">
            <a:avLst/>
          </a:prstGeom>
        </p:spPr>
        <p:txBody>
          <a:bodyPr anchor="ctr"/>
          <a:p>
            <a:endParaRPr b="0" lang="en-US" sz="2400" spc="-1" strike="noStrike">
              <a:solidFill>
                <a:srgbClr val="000000"/>
              </a:solidFill>
              <a:uFill>
                <a:solidFill>
                  <a:srgbClr val="ffffff"/>
                </a:solidFill>
              </a:uFill>
              <a:latin typeface="Times New Roman"/>
            </a:endParaRPr>
          </a:p>
        </p:txBody>
      </p:sp>
      <p:sp>
        <p:nvSpPr>
          <p:cNvPr id="4" name="PlaceHolder 5"/>
          <p:cNvSpPr>
            <a:spLocks noGrp="1"/>
          </p:cNvSpPr>
          <p:nvPr>
            <p:ph type="sldNum"/>
          </p:nvPr>
        </p:nvSpPr>
        <p:spPr>
          <a:xfrm>
            <a:off x="6553080" y="6356520"/>
            <a:ext cx="2133360" cy="364680"/>
          </a:xfrm>
          <a:prstGeom prst="rect">
            <a:avLst/>
          </a:prstGeom>
        </p:spPr>
        <p:txBody>
          <a:bodyPr anchor="ctr"/>
          <a:p>
            <a:pPr algn="r">
              <a:lnSpc>
                <a:spcPct val="100000"/>
              </a:lnSpc>
            </a:pPr>
            <a:fld id="{B1BFE5B6-5B46-4393-B391-04714C3FB87C}" type="slidenum">
              <a:rPr b="0" lang="en-US" sz="1200" spc="-1" strike="noStrike">
                <a:solidFill>
                  <a:srgbClr val="8b8b8b"/>
                </a:solidFill>
                <a:uFill>
                  <a:solidFill>
                    <a:srgbClr val="ffffff"/>
                  </a:solidFill>
                </a:uFill>
                <a:latin typeface="Calibri"/>
              </a:rPr>
              <a:t>&lt;編號&gt;</a:t>
            </a:fld>
            <a:endParaRPr b="0" lang="en-US" sz="1200" spc="-1" strike="noStrike">
              <a:solidFill>
                <a:srgbClr val="000000"/>
              </a:solidFill>
              <a:uFill>
                <a:solidFill>
                  <a:srgbClr val="ffffff"/>
                </a:solidFill>
              </a:uFill>
              <a:latin typeface="Times New Roman"/>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s/_rels/slide1.xml.rels><?xml version="1.0" encoding="UTF-8"?>
<Relationships xmlns="http://schemas.openxmlformats.org/package/2006/relationships"><Relationship Id="rId1" Type="http://schemas.openxmlformats.org/officeDocument/2006/relationships/hyperlink" Target="mailto:&#24425;&#33394;&#25475;&#25551;&#25110;&#29031;&#29255;&#27284;&#23492;invoice@ppmof.gov.tw" TargetMode="External"/><Relationship Id="rId2" Type="http://schemas.openxmlformats.org/officeDocument/2006/relationships/hyperlink" Target="mailto:invoice@ppmof.gov.tw" TargetMode="External"/><Relationship Id="rId3"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hyperlink" Target="https://invoice.ppmof.gov.tw/)/" TargetMode="External"/><Relationship Id="rId2" Type="http://schemas.openxmlformats.org/officeDocument/2006/relationships/slideLayout" Target="../slideLayouts/slideLayout1.xml"/>
</Relationships>
</file>

<file path=ppt/slides/_rels/slide3.xml.rels><?xml version="1.0" encoding="UTF-8"?>
<Relationships xmlns="http://schemas.openxmlformats.org/package/2006/relationships"><Relationship Id="rId1" Type="http://schemas.openxmlformats.org/officeDocument/2006/relationships/slideLayout" Target="../slideLayouts/slideLayout1.xml"/>
</Relationships>
</file>

<file path=ppt/slides/_rels/slide4.xml.rels><?xml version="1.0" encoding="UTF-8"?>
<Relationships xmlns="http://schemas.openxmlformats.org/package/2006/relationships"><Relationship Id="rId1" Type="http://schemas.openxmlformats.org/officeDocument/2006/relationships/slideLayout" Target="../slideLayouts/slideLayout1.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39" name="TextShape 1"/>
          <p:cNvSpPr txBox="1"/>
          <p:nvPr/>
        </p:nvSpPr>
        <p:spPr>
          <a:xfrm>
            <a:off x="107640" y="302040"/>
            <a:ext cx="8784720" cy="489600"/>
          </a:xfrm>
          <a:prstGeom prst="rect">
            <a:avLst/>
          </a:prstGeom>
          <a:noFill/>
          <a:ln>
            <a:noFill/>
          </a:ln>
        </p:spPr>
        <p:txBody>
          <a:bodyPr anchor="ctr"/>
          <a:p>
            <a:pPr algn="ctr">
              <a:lnSpc>
                <a:spcPct val="100000"/>
              </a:lnSpc>
            </a:pPr>
            <a:r>
              <a:rPr b="0" lang="zh-TW" sz="2800" spc="-1" strike="noStrike">
                <a:solidFill>
                  <a:srgbClr val="000000"/>
                </a:solidFill>
                <a:uFill>
                  <a:solidFill>
                    <a:srgbClr val="ffffff"/>
                  </a:solidFill>
                </a:uFill>
                <a:latin typeface="標楷體"/>
                <a:ea typeface="標楷體"/>
              </a:rPr>
              <a:t>跨區網購申購流程說明</a:t>
            </a:r>
            <a:r>
              <a:rPr b="0" lang="zh-TW" sz="2800" spc="-1" strike="noStrike">
                <a:solidFill>
                  <a:srgbClr val="000000"/>
                </a:solidFill>
                <a:uFill>
                  <a:solidFill>
                    <a:srgbClr val="ffffff"/>
                  </a:solidFill>
                </a:uFill>
                <a:latin typeface="標楷體"/>
                <a:ea typeface="標楷體"/>
              </a:rPr>
              <a:t>(1/4)</a:t>
            </a:r>
            <a:endParaRPr b="0" lang="zh-TW" sz="2800" spc="-1" strike="noStrike">
              <a:solidFill>
                <a:srgbClr val="000000"/>
              </a:solidFill>
              <a:uFill>
                <a:solidFill>
                  <a:srgbClr val="ffffff"/>
                </a:solidFill>
              </a:uFill>
              <a:latin typeface="Calibri"/>
            </a:endParaRPr>
          </a:p>
        </p:txBody>
      </p:sp>
      <p:sp>
        <p:nvSpPr>
          <p:cNvPr id="40" name="CustomShape 2"/>
          <p:cNvSpPr/>
          <p:nvPr/>
        </p:nvSpPr>
        <p:spPr>
          <a:xfrm>
            <a:off x="7255080" y="946080"/>
            <a:ext cx="1728000" cy="272880"/>
          </a:xfrm>
          <a:prstGeom prst="rect">
            <a:avLst/>
          </a:prstGeom>
          <a:noFill/>
          <a:ln>
            <a:noFill/>
          </a:ln>
        </p:spPr>
        <p:style>
          <a:lnRef idx="0"/>
          <a:fillRef idx="0"/>
          <a:effectRef idx="0"/>
          <a:fontRef idx="minor"/>
        </p:style>
        <p:txBody>
          <a:bodyPr lIns="90000" rIns="90000" tIns="45000" bIns="45000"/>
          <a:p>
            <a:pPr algn="r">
              <a:lnSpc>
                <a:spcPct val="100000"/>
              </a:lnSpc>
            </a:pPr>
            <a:r>
              <a:rPr b="0" lang="en-US" sz="1200" spc="-1" strike="noStrike">
                <a:solidFill>
                  <a:srgbClr val="000000"/>
                </a:solidFill>
                <a:uFill>
                  <a:solidFill>
                    <a:srgbClr val="ffffff"/>
                  </a:solidFill>
                </a:uFill>
                <a:latin typeface="Arial Narrow"/>
                <a:ea typeface="標楷體"/>
              </a:rPr>
              <a:t>111.4.6 </a:t>
            </a:r>
            <a:r>
              <a:rPr b="0" lang="en-US" sz="1200" spc="-1" strike="noStrike">
                <a:solidFill>
                  <a:srgbClr val="000000"/>
                </a:solidFill>
                <a:uFill>
                  <a:solidFill>
                    <a:srgbClr val="ffffff"/>
                  </a:solidFill>
                </a:uFill>
                <a:latin typeface="Arial Narrow"/>
                <a:ea typeface="標楷體"/>
              </a:rPr>
              <a:t>第</a:t>
            </a:r>
            <a:r>
              <a:rPr b="0" lang="en-US" sz="1200" spc="-1" strike="noStrike">
                <a:solidFill>
                  <a:srgbClr val="000000"/>
                </a:solidFill>
                <a:uFill>
                  <a:solidFill>
                    <a:srgbClr val="ffffff"/>
                  </a:solidFill>
                </a:uFill>
                <a:latin typeface="Arial Narrow"/>
                <a:ea typeface="標楷體"/>
              </a:rPr>
              <a:t>5</a:t>
            </a:r>
            <a:r>
              <a:rPr b="0" lang="en-US" sz="1200" spc="-1" strike="noStrike">
                <a:solidFill>
                  <a:srgbClr val="000000"/>
                </a:solidFill>
                <a:uFill>
                  <a:solidFill>
                    <a:srgbClr val="ffffff"/>
                  </a:solidFill>
                </a:uFill>
                <a:latin typeface="Arial Narrow"/>
                <a:ea typeface="標楷體"/>
              </a:rPr>
              <a:t>版</a:t>
            </a:r>
            <a:endParaRPr b="0" lang="en-US" sz="1200" spc="-1" strike="noStrike">
              <a:solidFill>
                <a:srgbClr val="000000"/>
              </a:solidFill>
              <a:uFill>
                <a:solidFill>
                  <a:srgbClr val="ffffff"/>
                </a:solidFill>
              </a:uFill>
              <a:latin typeface="Arial"/>
            </a:endParaRPr>
          </a:p>
        </p:txBody>
      </p:sp>
      <p:sp>
        <p:nvSpPr>
          <p:cNvPr id="41" name="CustomShape 3"/>
          <p:cNvSpPr/>
          <p:nvPr/>
        </p:nvSpPr>
        <p:spPr>
          <a:xfrm>
            <a:off x="111600" y="1355040"/>
            <a:ext cx="385560" cy="64908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600" spc="-1" strike="noStrike">
                <a:solidFill>
                  <a:srgbClr val="ffffff"/>
                </a:solidFill>
                <a:uFill>
                  <a:solidFill>
                    <a:srgbClr val="ffffff"/>
                  </a:solidFill>
                </a:uFill>
                <a:latin typeface="Arial Narrow"/>
                <a:ea typeface="標楷體"/>
              </a:rPr>
              <a:t>資格</a:t>
            </a:r>
            <a:endParaRPr b="0" lang="en-US" sz="1600" spc="-1" strike="noStrike">
              <a:solidFill>
                <a:srgbClr val="000000"/>
              </a:solidFill>
              <a:uFill>
                <a:solidFill>
                  <a:srgbClr val="ffffff"/>
                </a:solidFill>
              </a:uFill>
              <a:latin typeface="Arial"/>
            </a:endParaRPr>
          </a:p>
        </p:txBody>
      </p:sp>
      <p:sp>
        <p:nvSpPr>
          <p:cNvPr id="42" name="CustomShape 4"/>
          <p:cNvSpPr/>
          <p:nvPr/>
        </p:nvSpPr>
        <p:spPr>
          <a:xfrm>
            <a:off x="79560" y="3149280"/>
            <a:ext cx="385560" cy="327528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950" spc="-1" strike="noStrike">
                <a:solidFill>
                  <a:srgbClr val="ffffff"/>
                </a:solidFill>
                <a:uFill>
                  <a:solidFill>
                    <a:srgbClr val="ffffff"/>
                  </a:solidFill>
                </a:uFill>
                <a:latin typeface="Arial Narrow"/>
                <a:ea typeface="標楷體"/>
              </a:rPr>
              <a:t>首次帳號</a:t>
            </a:r>
            <a:endParaRPr b="0" lang="en-US" sz="1950" spc="-1" strike="noStrike">
              <a:solidFill>
                <a:srgbClr val="000000"/>
              </a:solidFill>
              <a:uFill>
                <a:solidFill>
                  <a:srgbClr val="ffffff"/>
                </a:solidFill>
              </a:uFill>
              <a:latin typeface="Arial"/>
            </a:endParaRPr>
          </a:p>
          <a:p>
            <a:pPr algn="ctr">
              <a:lnSpc>
                <a:spcPct val="100000"/>
              </a:lnSpc>
            </a:pPr>
            <a:r>
              <a:rPr b="1" lang="en-US" sz="1950" spc="-1" strike="noStrike">
                <a:solidFill>
                  <a:srgbClr val="ffffff"/>
                </a:solidFill>
                <a:uFill>
                  <a:solidFill>
                    <a:srgbClr val="ffffff"/>
                  </a:solidFill>
                </a:uFill>
                <a:latin typeface="Arial Narrow"/>
                <a:ea typeface="標楷體"/>
              </a:rPr>
              <a:t>申請</a:t>
            </a:r>
            <a:endParaRPr b="0" lang="en-US" sz="1950" spc="-1" strike="noStrike">
              <a:solidFill>
                <a:srgbClr val="000000"/>
              </a:solidFill>
              <a:uFill>
                <a:solidFill>
                  <a:srgbClr val="ffffff"/>
                </a:solidFill>
              </a:uFill>
              <a:latin typeface="Arial"/>
            </a:endParaRPr>
          </a:p>
        </p:txBody>
      </p:sp>
      <p:sp>
        <p:nvSpPr>
          <p:cNvPr id="43" name="CustomShape 5"/>
          <p:cNvSpPr/>
          <p:nvPr/>
        </p:nvSpPr>
        <p:spPr>
          <a:xfrm>
            <a:off x="690480" y="883800"/>
            <a:ext cx="6927480" cy="341640"/>
          </a:xfrm>
          <a:prstGeom prst="rect">
            <a:avLst/>
          </a:prstGeom>
          <a:noFill/>
          <a:ln>
            <a:noFill/>
          </a:ln>
        </p:spPr>
        <p:style>
          <a:lnRef idx="0"/>
          <a:fillRef idx="0"/>
          <a:effectRef idx="0"/>
          <a:fontRef idx="minor"/>
        </p:style>
        <p:txBody>
          <a:bodyPr lIns="90000" rIns="90000" tIns="45000" bIns="45000"/>
          <a:p>
            <a:pPr>
              <a:lnSpc>
                <a:spcPct val="100000"/>
              </a:lnSpc>
            </a:pPr>
            <a:r>
              <a:rPr b="0" lang="en-US" sz="1650" spc="-1" strike="noStrike">
                <a:solidFill>
                  <a:srgbClr val="ff0000"/>
                </a:solidFill>
                <a:uFill>
                  <a:solidFill>
                    <a:srgbClr val="ffffff"/>
                  </a:solidFill>
                </a:uFill>
                <a:latin typeface="標楷體"/>
                <a:ea typeface="標楷體"/>
              </a:rPr>
              <a:t>111</a:t>
            </a:r>
            <a:r>
              <a:rPr b="0" lang="en-US" sz="1650" spc="-1" strike="noStrike">
                <a:solidFill>
                  <a:srgbClr val="ff0000"/>
                </a:solidFill>
                <a:uFill>
                  <a:solidFill>
                    <a:srgbClr val="ffffff"/>
                  </a:solidFill>
                </a:uFill>
                <a:latin typeface="標楷體"/>
                <a:ea typeface="標楷體"/>
              </a:rPr>
              <a:t>年</a:t>
            </a:r>
            <a:r>
              <a:rPr b="0" lang="en-US" sz="1650" spc="-1" strike="noStrike">
                <a:solidFill>
                  <a:srgbClr val="ff0000"/>
                </a:solidFill>
                <a:uFill>
                  <a:solidFill>
                    <a:srgbClr val="ffffff"/>
                  </a:solidFill>
                </a:uFill>
                <a:latin typeface="標楷體"/>
                <a:ea typeface="標楷體"/>
              </a:rPr>
              <a:t>4</a:t>
            </a:r>
            <a:r>
              <a:rPr b="0" lang="en-US" sz="1650" spc="-1" strike="noStrike">
                <a:solidFill>
                  <a:srgbClr val="ff0000"/>
                </a:solidFill>
                <a:uFill>
                  <a:solidFill>
                    <a:srgbClr val="ffffff"/>
                  </a:solidFill>
                </a:uFill>
                <a:latin typeface="標楷體"/>
                <a:ea typeface="標楷體"/>
              </a:rPr>
              <a:t>月</a:t>
            </a:r>
            <a:r>
              <a:rPr b="0" lang="en-US" sz="1650" spc="-1" strike="noStrike">
                <a:solidFill>
                  <a:srgbClr val="ff0000"/>
                </a:solidFill>
                <a:uFill>
                  <a:solidFill>
                    <a:srgbClr val="ffffff"/>
                  </a:solidFill>
                </a:uFill>
                <a:latin typeface="標楷體"/>
                <a:ea typeface="標楷體"/>
              </a:rPr>
              <a:t>7</a:t>
            </a:r>
            <a:r>
              <a:rPr b="0" lang="en-US" sz="1650" spc="-1" strike="noStrike">
                <a:solidFill>
                  <a:srgbClr val="ff0000"/>
                </a:solidFill>
                <a:uFill>
                  <a:solidFill>
                    <a:srgbClr val="ffffff"/>
                  </a:solidFill>
                </a:uFill>
                <a:latin typeface="標楷體"/>
                <a:ea typeface="標楷體"/>
              </a:rPr>
              <a:t>日起申請帳號由紙本申請更改為網路申請，歡迎多加利用。</a:t>
            </a:r>
            <a:endParaRPr b="0" lang="en-US" sz="1650" spc="-1" strike="noStrike">
              <a:solidFill>
                <a:srgbClr val="000000"/>
              </a:solidFill>
              <a:uFill>
                <a:solidFill>
                  <a:srgbClr val="ffffff"/>
                </a:solidFill>
              </a:uFill>
              <a:latin typeface="Arial"/>
            </a:endParaRPr>
          </a:p>
        </p:txBody>
      </p:sp>
      <p:sp>
        <p:nvSpPr>
          <p:cNvPr id="44" name="CustomShape 6"/>
          <p:cNvSpPr/>
          <p:nvPr/>
        </p:nvSpPr>
        <p:spPr>
          <a:xfrm>
            <a:off x="87480" y="2140200"/>
            <a:ext cx="385560" cy="81000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600" spc="-1" strike="noStrike">
                <a:solidFill>
                  <a:srgbClr val="ffffff"/>
                </a:solidFill>
                <a:uFill>
                  <a:solidFill>
                    <a:srgbClr val="ffffff"/>
                  </a:solidFill>
                </a:uFill>
                <a:latin typeface="Arial Narrow"/>
                <a:ea typeface="標楷體"/>
              </a:rPr>
              <a:t>時程</a:t>
            </a:r>
            <a:endParaRPr b="0" lang="en-US" sz="1600" spc="-1" strike="noStrike">
              <a:solidFill>
                <a:srgbClr val="000000"/>
              </a:solidFill>
              <a:uFill>
                <a:solidFill>
                  <a:srgbClr val="ffffff"/>
                </a:solidFill>
              </a:uFill>
              <a:latin typeface="Arial"/>
            </a:endParaRPr>
          </a:p>
        </p:txBody>
      </p:sp>
      <p:sp>
        <p:nvSpPr>
          <p:cNvPr id="45" name="CustomShape 7"/>
          <p:cNvSpPr/>
          <p:nvPr/>
        </p:nvSpPr>
        <p:spPr>
          <a:xfrm>
            <a:off x="576000" y="1367640"/>
            <a:ext cx="8111880" cy="577080"/>
          </a:xfrm>
          <a:prstGeom prst="rect">
            <a:avLst/>
          </a:prstGeom>
          <a:noFill/>
          <a:ln>
            <a:noFill/>
          </a:ln>
        </p:spPr>
        <p:style>
          <a:lnRef idx="0"/>
          <a:fillRef idx="0"/>
          <a:effectRef idx="0"/>
          <a:fontRef idx="minor"/>
        </p:style>
        <p:txBody>
          <a:bodyPr lIns="90000" rIns="90000" tIns="45000" bIns="45000"/>
          <a:p>
            <a:pPr marL="179280" indent="-178920">
              <a:lnSpc>
                <a:spcPct val="100000"/>
              </a:lnSpc>
            </a:pPr>
            <a:r>
              <a:rPr b="0" lang="en-US" sz="1600" spc="-1" strike="noStrike">
                <a:solidFill>
                  <a:srgbClr val="000000"/>
                </a:solidFill>
                <a:uFill>
                  <a:solidFill>
                    <a:srgbClr val="ffffff"/>
                  </a:solidFill>
                </a:uFill>
                <a:latin typeface="Times New Roman"/>
                <a:ea typeface="標楷體"/>
              </a:rPr>
              <a:t>1.</a:t>
            </a:r>
            <a:r>
              <a:rPr b="0" lang="en-US" sz="1600" spc="-1" strike="noStrike">
                <a:solidFill>
                  <a:srgbClr val="000000"/>
                </a:solidFill>
                <a:uFill>
                  <a:solidFill>
                    <a:srgbClr val="ffffff"/>
                  </a:solidFill>
                </a:uFill>
                <a:latin typeface="Times New Roman"/>
                <a:ea typeface="標楷體"/>
              </a:rPr>
              <a:t>具國稅局核發購票證之營業人或領有登錄執業證明書之代理人。</a:t>
            </a:r>
            <a:endParaRPr b="0" lang="en-US" sz="16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000000"/>
                </a:solidFill>
                <a:uFill>
                  <a:solidFill>
                    <a:srgbClr val="ffffff"/>
                  </a:solidFill>
                </a:uFill>
                <a:latin typeface="Times New Roman"/>
                <a:ea typeface="標楷體"/>
              </a:rPr>
              <a:t>2.</a:t>
            </a:r>
            <a:r>
              <a:rPr b="0" lang="en-US" sz="1600" spc="-1" strike="noStrike">
                <a:solidFill>
                  <a:srgbClr val="000000"/>
                </a:solidFill>
                <a:uFill>
                  <a:solidFill>
                    <a:srgbClr val="ffffff"/>
                  </a:solidFill>
                </a:uFill>
                <a:latin typeface="Times New Roman"/>
                <a:ea typeface="標楷體"/>
              </a:rPr>
              <a:t>營業人委託代理人代購，首次應赴營業人所在地稽徵機關申請集中代購統一發票。</a:t>
            </a:r>
            <a:endParaRPr b="0" lang="en-US" sz="1600" spc="-1" strike="noStrike">
              <a:solidFill>
                <a:srgbClr val="000000"/>
              </a:solidFill>
              <a:uFill>
                <a:solidFill>
                  <a:srgbClr val="ffffff"/>
                </a:solidFill>
              </a:uFill>
              <a:latin typeface="Arial"/>
            </a:endParaRPr>
          </a:p>
        </p:txBody>
      </p:sp>
      <p:sp>
        <p:nvSpPr>
          <p:cNvPr id="46" name="CustomShape 8"/>
          <p:cNvSpPr/>
          <p:nvPr/>
        </p:nvSpPr>
        <p:spPr>
          <a:xfrm>
            <a:off x="576000" y="1335240"/>
            <a:ext cx="8406720" cy="64908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47" name="CustomShape 9"/>
          <p:cNvSpPr/>
          <p:nvPr/>
        </p:nvSpPr>
        <p:spPr>
          <a:xfrm>
            <a:off x="576000" y="2132280"/>
            <a:ext cx="8407080" cy="81756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48" name="CustomShape 10"/>
          <p:cNvSpPr/>
          <p:nvPr/>
        </p:nvSpPr>
        <p:spPr>
          <a:xfrm>
            <a:off x="576000" y="2111400"/>
            <a:ext cx="8316360" cy="820440"/>
          </a:xfrm>
          <a:prstGeom prst="rect">
            <a:avLst/>
          </a:prstGeom>
          <a:noFill/>
          <a:ln>
            <a:noFill/>
          </a:ln>
        </p:spPr>
        <p:style>
          <a:lnRef idx="0"/>
          <a:fillRef idx="0"/>
          <a:effectRef idx="0"/>
          <a:fontRef idx="minor"/>
        </p:style>
        <p:txBody>
          <a:bodyPr lIns="90000" rIns="90000" tIns="45000" bIns="45000"/>
          <a:p>
            <a:pPr marL="179280" indent="-178920">
              <a:lnSpc>
                <a:spcPct val="100000"/>
              </a:lnSpc>
            </a:pPr>
            <a:r>
              <a:rPr b="0" lang="en-US" sz="1600" spc="-1" strike="noStrike">
                <a:solidFill>
                  <a:srgbClr val="000000"/>
                </a:solidFill>
                <a:uFill>
                  <a:solidFill>
                    <a:srgbClr val="ffffff"/>
                  </a:solidFill>
                </a:uFill>
                <a:latin typeface="Arial Narrow"/>
                <a:ea typeface="標楷體"/>
              </a:rPr>
              <a:t>3. </a:t>
            </a:r>
            <a:r>
              <a:rPr b="0" lang="en-US" sz="1600" spc="-1" strike="noStrike">
                <a:solidFill>
                  <a:srgbClr val="000000"/>
                </a:solidFill>
                <a:uFill>
                  <a:solidFill>
                    <a:srgbClr val="ffffff"/>
                  </a:solidFill>
                </a:uFill>
                <a:latin typeface="Arial Narrow"/>
                <a:ea typeface="標楷體"/>
              </a:rPr>
              <a:t>申購時間：</a:t>
            </a:r>
            <a:r>
              <a:rPr b="0" lang="en-US" sz="1600" spc="-1" strike="noStrike">
                <a:solidFill>
                  <a:srgbClr val="000000"/>
                </a:solidFill>
                <a:uFill>
                  <a:solidFill>
                    <a:srgbClr val="ffffff"/>
                  </a:solidFill>
                </a:uFill>
                <a:latin typeface="標楷體"/>
                <a:ea typeface="標楷體"/>
              </a:rPr>
              <a:t>自</a:t>
            </a:r>
            <a:r>
              <a:rPr b="0" lang="en-US" sz="1600" spc="-1" strike="noStrike">
                <a:solidFill>
                  <a:srgbClr val="ff0000"/>
                </a:solidFill>
                <a:uFill>
                  <a:solidFill>
                    <a:srgbClr val="ffffff"/>
                  </a:solidFill>
                </a:uFill>
                <a:latin typeface="標楷體"/>
                <a:ea typeface="標楷體"/>
              </a:rPr>
              <a:t>上期單月</a:t>
            </a:r>
            <a:r>
              <a:rPr b="0" lang="en-US" sz="1600" spc="-1" strike="noStrike">
                <a:solidFill>
                  <a:srgbClr val="ff0000"/>
                </a:solidFill>
                <a:uFill>
                  <a:solidFill>
                    <a:srgbClr val="ffffff"/>
                  </a:solidFill>
                </a:uFill>
                <a:latin typeface="標楷體"/>
                <a:ea typeface="標楷體"/>
              </a:rPr>
              <a:t>20</a:t>
            </a:r>
            <a:r>
              <a:rPr b="0" lang="en-US" sz="1600" spc="-1" strike="noStrike">
                <a:solidFill>
                  <a:srgbClr val="ff0000"/>
                </a:solidFill>
                <a:uFill>
                  <a:solidFill>
                    <a:srgbClr val="ffffff"/>
                  </a:solidFill>
                </a:uFill>
                <a:latin typeface="標楷體"/>
                <a:ea typeface="標楷體"/>
              </a:rPr>
              <a:t>日</a:t>
            </a:r>
            <a:r>
              <a:rPr b="0" lang="en-US" sz="1600" spc="-1" strike="noStrike">
                <a:solidFill>
                  <a:srgbClr val="ff0000"/>
                </a:solidFill>
                <a:uFill>
                  <a:solidFill>
                    <a:srgbClr val="ffffff"/>
                  </a:solidFill>
                </a:uFill>
                <a:latin typeface="標楷體"/>
                <a:ea typeface="標楷體"/>
              </a:rPr>
              <a:t>~</a:t>
            </a:r>
            <a:r>
              <a:rPr b="0" lang="en-US" sz="1600" spc="-1" strike="noStrike">
                <a:solidFill>
                  <a:srgbClr val="ff0000"/>
                </a:solidFill>
                <a:uFill>
                  <a:solidFill>
                    <a:srgbClr val="ffffff"/>
                  </a:solidFill>
                </a:uFill>
                <a:latin typeface="標楷體"/>
                <a:ea typeface="標楷體"/>
              </a:rPr>
              <a:t>單月底開放第一批預購次期統一發票</a:t>
            </a:r>
            <a:r>
              <a:rPr b="0" lang="en-US" sz="1600" spc="-1" strike="noStrike">
                <a:solidFill>
                  <a:srgbClr val="000000"/>
                </a:solidFill>
                <a:uFill>
                  <a:solidFill>
                    <a:srgbClr val="ffffff"/>
                  </a:solidFill>
                </a:uFill>
                <a:latin typeface="標楷體"/>
                <a:ea typeface="標楷體"/>
              </a:rPr>
              <a:t>，第一批期間未申購者，</a:t>
            </a:r>
            <a:r>
              <a:rPr b="0" lang="en-US" sz="1600" spc="-1" strike="noStrike">
                <a:solidFill>
                  <a:srgbClr val="ff0000"/>
                </a:solidFill>
                <a:uFill>
                  <a:solidFill>
                    <a:srgbClr val="ffffff"/>
                  </a:solidFill>
                </a:uFill>
                <a:latin typeface="標楷體"/>
                <a:ea typeface="標楷體"/>
              </a:rPr>
              <a:t>自上期雙月</a:t>
            </a:r>
            <a:r>
              <a:rPr b="0" lang="en-US" sz="1600" spc="-1" strike="noStrike">
                <a:solidFill>
                  <a:srgbClr val="ff0000"/>
                </a:solidFill>
                <a:uFill>
                  <a:solidFill>
                    <a:srgbClr val="ffffff"/>
                  </a:solidFill>
                </a:uFill>
                <a:latin typeface="標楷體"/>
                <a:ea typeface="標楷體"/>
              </a:rPr>
              <a:t>1</a:t>
            </a:r>
            <a:r>
              <a:rPr b="0" lang="en-US" sz="1600" spc="-1" strike="noStrike">
                <a:solidFill>
                  <a:srgbClr val="ff0000"/>
                </a:solidFill>
                <a:uFill>
                  <a:solidFill>
                    <a:srgbClr val="ffffff"/>
                  </a:solidFill>
                </a:uFill>
                <a:latin typeface="標楷體"/>
                <a:ea typeface="標楷體"/>
              </a:rPr>
              <a:t>日至</a:t>
            </a:r>
            <a:r>
              <a:rPr b="0" lang="en-US" sz="1600" spc="-1" strike="noStrike">
                <a:solidFill>
                  <a:srgbClr val="ff0000"/>
                </a:solidFill>
                <a:uFill>
                  <a:solidFill>
                    <a:srgbClr val="ffffff"/>
                  </a:solidFill>
                </a:uFill>
                <a:latin typeface="標楷體"/>
                <a:ea typeface="標楷體"/>
              </a:rPr>
              <a:t>10</a:t>
            </a:r>
            <a:r>
              <a:rPr b="0" lang="en-US" sz="1600" spc="-1" strike="noStrike">
                <a:solidFill>
                  <a:srgbClr val="ff0000"/>
                </a:solidFill>
                <a:uFill>
                  <a:solidFill>
                    <a:srgbClr val="ffffff"/>
                  </a:solidFill>
                </a:uFill>
                <a:latin typeface="標楷體"/>
                <a:ea typeface="標楷體"/>
              </a:rPr>
              <a:t>日開放第二批申購</a:t>
            </a:r>
            <a:r>
              <a:rPr b="0" lang="en-US" sz="1600" spc="-1" strike="noStrike">
                <a:solidFill>
                  <a:srgbClr val="000000"/>
                </a:solidFill>
                <a:uFill>
                  <a:solidFill>
                    <a:srgbClr val="ffffff"/>
                  </a:solidFill>
                </a:uFill>
                <a:latin typeface="標楷體"/>
                <a:ea typeface="標楷體"/>
              </a:rPr>
              <a:t>，</a:t>
            </a:r>
            <a:r>
              <a:rPr b="0" lang="en-US" sz="1600" spc="-1" strike="noStrike">
                <a:solidFill>
                  <a:srgbClr val="ff0000"/>
                </a:solidFill>
                <a:uFill>
                  <a:solidFill>
                    <a:srgbClr val="ffffff"/>
                  </a:solidFill>
                </a:uFill>
                <a:latin typeface="標楷體"/>
                <a:ea typeface="標楷體"/>
              </a:rPr>
              <a:t>每期限購</a:t>
            </a:r>
            <a:r>
              <a:rPr b="0" lang="en-US" sz="1600" spc="-1" strike="noStrike">
                <a:solidFill>
                  <a:srgbClr val="ff0000"/>
                </a:solidFill>
                <a:uFill>
                  <a:solidFill>
                    <a:srgbClr val="ffffff"/>
                  </a:solidFill>
                </a:uFill>
                <a:latin typeface="標楷體"/>
                <a:ea typeface="標楷體"/>
              </a:rPr>
              <a:t>1</a:t>
            </a:r>
            <a:r>
              <a:rPr b="0" lang="en-US" sz="1600" spc="-1" strike="noStrike">
                <a:solidFill>
                  <a:srgbClr val="ff0000"/>
                </a:solidFill>
                <a:uFill>
                  <a:solidFill>
                    <a:srgbClr val="ffffff"/>
                  </a:solidFill>
                </a:uFill>
                <a:latin typeface="標楷體"/>
                <a:ea typeface="標楷體"/>
              </a:rPr>
              <a:t>次</a:t>
            </a:r>
            <a:r>
              <a:rPr b="0" lang="en-US" sz="1600" spc="-1" strike="noStrike">
                <a:solidFill>
                  <a:srgbClr val="000000"/>
                </a:solidFill>
                <a:uFill>
                  <a:solidFill>
                    <a:srgbClr val="ffffff"/>
                  </a:solidFill>
                </a:uFill>
                <a:latin typeface="標楷體"/>
                <a:ea typeface="標楷體"/>
              </a:rPr>
              <a:t>統一發票；未在上述期間進行申購者，請改至「跨局零售」銷售模式購買。</a:t>
            </a:r>
            <a:endParaRPr b="0" lang="en-US" sz="1600" spc="-1" strike="noStrike">
              <a:solidFill>
                <a:srgbClr val="000000"/>
              </a:solidFill>
              <a:uFill>
                <a:solidFill>
                  <a:srgbClr val="ffffff"/>
                </a:solidFill>
              </a:uFill>
              <a:latin typeface="Arial"/>
            </a:endParaRPr>
          </a:p>
        </p:txBody>
      </p:sp>
      <p:sp>
        <p:nvSpPr>
          <p:cNvPr id="49" name="CustomShape 11"/>
          <p:cNvSpPr/>
          <p:nvPr/>
        </p:nvSpPr>
        <p:spPr>
          <a:xfrm>
            <a:off x="576000" y="3122640"/>
            <a:ext cx="8496000" cy="232416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50" name="CustomShape 12"/>
          <p:cNvSpPr/>
          <p:nvPr/>
        </p:nvSpPr>
        <p:spPr>
          <a:xfrm>
            <a:off x="504000" y="3164760"/>
            <a:ext cx="8568000" cy="2280600"/>
          </a:xfrm>
          <a:prstGeom prst="rect">
            <a:avLst/>
          </a:prstGeom>
          <a:noFill/>
          <a:ln>
            <a:noFill/>
          </a:ln>
        </p:spPr>
        <p:style>
          <a:lnRef idx="0"/>
          <a:fillRef idx="0"/>
          <a:effectRef idx="0"/>
          <a:fontRef idx="minor"/>
        </p:style>
        <p:txBody>
          <a:bodyPr lIns="90000" rIns="90000" tIns="45000" bIns="45000"/>
          <a:p>
            <a:pPr marL="179280" indent="-178920">
              <a:lnSpc>
                <a:spcPct val="100000"/>
              </a:lnSpc>
            </a:pP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4. </a:t>
            </a:r>
            <a:r>
              <a:rPr b="0" lang="en-US" sz="1600" spc="-1" strike="noStrike">
                <a:solidFill>
                  <a:srgbClr val="000000"/>
                </a:solidFill>
                <a:uFill>
                  <a:solidFill>
                    <a:srgbClr val="ffffff"/>
                  </a:solidFill>
                </a:uFill>
                <a:latin typeface="Arial Narrow"/>
                <a:ea typeface="標楷體"/>
              </a:rPr>
              <a:t>開通帳號：</a:t>
            </a:r>
            <a:endParaRPr b="0" lang="en-US" sz="1600" spc="-1" strike="noStrike">
              <a:solidFill>
                <a:srgbClr val="000000"/>
              </a:solidFill>
              <a:uFill>
                <a:solidFill>
                  <a:srgbClr val="ffffff"/>
                </a:solidFill>
              </a:uFill>
              <a:latin typeface="Arial"/>
            </a:endParaRPr>
          </a:p>
          <a:p>
            <a:pPr marL="357120" indent="-356760">
              <a:lnSpc>
                <a:spcPct val="100000"/>
              </a:lnSpc>
            </a:pP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(1)</a:t>
            </a:r>
            <a:r>
              <a:rPr b="0" lang="en-US" sz="1600" spc="-1" strike="noStrike">
                <a:solidFill>
                  <a:srgbClr val="000000"/>
                </a:solidFill>
                <a:uFill>
                  <a:solidFill>
                    <a:srgbClr val="ffffff"/>
                  </a:solidFill>
                </a:uFill>
                <a:latin typeface="Arial Narrow"/>
                <a:ea typeface="標楷體"/>
              </a:rPr>
              <a:t>請於本廠</a:t>
            </a:r>
            <a:r>
              <a:rPr b="0" lang="en-US" sz="1600" spc="-1" strike="noStrike" u="sng">
                <a:solidFill>
                  <a:srgbClr val="000000"/>
                </a:solidFill>
                <a:uFill>
                  <a:solidFill>
                    <a:srgbClr val="ffffff"/>
                  </a:solidFill>
                </a:uFill>
                <a:latin typeface="Arial Narrow"/>
                <a:ea typeface="標楷體"/>
              </a:rPr>
              <a:t>發票網路購買暨查詢系統</a:t>
            </a:r>
            <a:r>
              <a:rPr b="0" lang="en-US" sz="1600" spc="-1" strike="noStrike" u="sng">
                <a:solidFill>
                  <a:srgbClr val="0000ff"/>
                </a:solidFill>
                <a:uFill>
                  <a:solidFill>
                    <a:srgbClr val="ffffff"/>
                  </a:solidFill>
                </a:uFill>
                <a:latin typeface="Arial Narrow"/>
                <a:ea typeface="標楷體"/>
              </a:rPr>
              <a:t>(https://invoice.ppmof.gov.tw/)/</a:t>
            </a:r>
            <a:r>
              <a:rPr b="0" lang="en-US" sz="1600" spc="-1" strike="noStrike" u="sng">
                <a:solidFill>
                  <a:srgbClr val="0000ff"/>
                </a:solidFill>
                <a:uFill>
                  <a:solidFill>
                    <a:srgbClr val="ffffff"/>
                  </a:solidFill>
                </a:uFill>
                <a:latin typeface="Arial Narrow"/>
                <a:ea typeface="標楷體"/>
              </a:rPr>
              <a:t>發票申購</a:t>
            </a:r>
            <a:r>
              <a:rPr b="0" lang="en-US" sz="1600" spc="-1" strike="noStrike" u="sng">
                <a:solidFill>
                  <a:srgbClr val="0000ff"/>
                </a:solidFill>
                <a:uFill>
                  <a:solidFill>
                    <a:srgbClr val="ffffff"/>
                  </a:solidFill>
                </a:uFill>
                <a:latin typeface="Arial Narrow"/>
                <a:ea typeface="標楷體"/>
              </a:rPr>
              <a:t>/</a:t>
            </a:r>
            <a:r>
              <a:rPr b="0" lang="en-US" sz="1600" spc="-1" strike="noStrike" u="sng">
                <a:solidFill>
                  <a:srgbClr val="0000ff"/>
                </a:solidFill>
                <a:uFill>
                  <a:solidFill>
                    <a:srgbClr val="ffffff"/>
                  </a:solidFill>
                </a:uFill>
                <a:latin typeface="Arial Narrow"/>
                <a:ea typeface="標楷體"/>
              </a:rPr>
              <a:t>跨區網購</a:t>
            </a:r>
            <a:r>
              <a:rPr b="0" lang="en-US" sz="1600" spc="-1" strike="noStrike">
                <a:solidFill>
                  <a:srgbClr val="000000"/>
                </a:solidFill>
                <a:uFill>
                  <a:solidFill>
                    <a:srgbClr val="ffffff"/>
                  </a:solidFill>
                </a:uFill>
                <a:latin typeface="Arial Narrow"/>
                <a:ea typeface="標楷體"/>
              </a:rPr>
              <a:t>，首次帳號申請填寫相關基本資料後，透過本廠帳號審查電子郵件回覆以下資料，經本廠審查合格者，將收到帳號啟用通知電子郵件，點選內附連結網址以啟用帳號。</a:t>
            </a:r>
            <a:endParaRPr b="0" lang="en-US" sz="1600" spc="-1" strike="noStrike">
              <a:solidFill>
                <a:srgbClr val="000000"/>
              </a:solidFill>
              <a:uFill>
                <a:solidFill>
                  <a:srgbClr val="ffffff"/>
                </a:solidFill>
              </a:uFill>
              <a:latin typeface="Arial"/>
            </a:endParaRPr>
          </a:p>
          <a:p>
            <a:pPr lvl="1" marL="614520" indent="-342720">
              <a:lnSpc>
                <a:spcPct val="100000"/>
              </a:lnSpc>
              <a:buClr>
                <a:srgbClr val="000000"/>
              </a:buClr>
              <a:buFont typeface="Calibri"/>
              <a:buAutoNum type="alphaLcParenR"/>
            </a:pPr>
            <a:r>
              <a:rPr b="0" lang="en-US" sz="1600" spc="-1" strike="noStrike">
                <a:solidFill>
                  <a:srgbClr val="000000"/>
                </a:solidFill>
                <a:uFill>
                  <a:solidFill>
                    <a:srgbClr val="ffffff"/>
                  </a:solidFill>
                </a:uFill>
                <a:latin typeface="Arial Narrow"/>
                <a:ea typeface="標楷體"/>
              </a:rPr>
              <a:t>營業人請提交「線上預購切結書</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營業人版」並檢附購票證正、反面彩色掃瞄檔或照片檔。</a:t>
            </a:r>
            <a:endParaRPr b="0" lang="en-US" sz="1600" spc="-1" strike="noStrike">
              <a:solidFill>
                <a:srgbClr val="000000"/>
              </a:solidFill>
              <a:uFill>
                <a:solidFill>
                  <a:srgbClr val="ffffff"/>
                </a:solidFill>
              </a:uFill>
              <a:latin typeface="Arial"/>
            </a:endParaRPr>
          </a:p>
          <a:p>
            <a:pPr lvl="1" marL="614520" indent="-342720">
              <a:lnSpc>
                <a:spcPct val="100000"/>
              </a:lnSpc>
              <a:buClr>
                <a:srgbClr val="000000"/>
              </a:buClr>
              <a:buFont typeface="Calibri"/>
              <a:buAutoNum type="alphaLcParenR"/>
            </a:pPr>
            <a:r>
              <a:rPr b="0" lang="en-US" sz="1600" spc="-1" strike="noStrike">
                <a:solidFill>
                  <a:srgbClr val="000000"/>
                </a:solidFill>
                <a:uFill>
                  <a:solidFill>
                    <a:srgbClr val="ffffff"/>
                  </a:solidFill>
                </a:uFill>
                <a:latin typeface="Arial Narrow"/>
                <a:ea typeface="標楷體"/>
              </a:rPr>
              <a:t>代理人請提交「線上預購切結書</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代理人版」並檢附登錄執業證明書掃瞄檔或照片檔。</a:t>
            </a:r>
            <a:endParaRPr b="0" lang="en-US" sz="1600" spc="-1" strike="noStrike">
              <a:solidFill>
                <a:srgbClr val="000000"/>
              </a:solidFill>
              <a:uFill>
                <a:solidFill>
                  <a:srgbClr val="ffffff"/>
                </a:solidFill>
              </a:uFill>
              <a:latin typeface="Arial"/>
            </a:endParaRPr>
          </a:p>
          <a:p>
            <a:pPr marL="449280" indent="-266400">
              <a:lnSpc>
                <a:spcPct val="100000"/>
              </a:lnSpc>
            </a:pPr>
            <a:r>
              <a:rPr b="0" lang="en-US" sz="1600" spc="-1" strike="noStrike">
                <a:solidFill>
                  <a:srgbClr val="000000"/>
                </a:solidFill>
                <a:uFill>
                  <a:solidFill>
                    <a:srgbClr val="ffffff"/>
                  </a:solidFill>
                </a:uFill>
                <a:latin typeface="Arial Narrow"/>
                <a:ea typeface="標楷體"/>
              </a:rPr>
              <a:t>(2) </a:t>
            </a:r>
            <a:r>
              <a:rPr b="0" lang="en-US" sz="1600" spc="-1" strike="noStrike">
                <a:solidFill>
                  <a:srgbClr val="ff0000"/>
                </a:solidFill>
                <a:uFill>
                  <a:solidFill>
                    <a:srgbClr val="ffffff"/>
                  </a:solidFill>
                </a:uFill>
                <a:latin typeface="Arial Narrow"/>
                <a:ea typeface="標楷體"/>
              </a:rPr>
              <a:t>已於本廠發票網路購買暨查詢系統申請「跨局零售</a:t>
            </a:r>
            <a:r>
              <a:rPr b="0" lang="en-US" sz="1600" spc="-1" strike="noStrike">
                <a:solidFill>
                  <a:srgbClr val="ff0000"/>
                </a:solidFill>
                <a:uFill>
                  <a:solidFill>
                    <a:srgbClr val="ffffff"/>
                  </a:solidFill>
                </a:uFill>
                <a:latin typeface="Arial Narrow"/>
                <a:ea typeface="標楷體"/>
              </a:rPr>
              <a:t>(</a:t>
            </a:r>
            <a:r>
              <a:rPr b="0" lang="en-US" sz="1600" spc="-1" strike="noStrike">
                <a:solidFill>
                  <a:srgbClr val="ff0000"/>
                </a:solidFill>
                <a:uFill>
                  <a:solidFill>
                    <a:srgbClr val="ffffff"/>
                  </a:solidFill>
                </a:uFill>
                <a:latin typeface="Arial Narrow"/>
                <a:ea typeface="標楷體"/>
              </a:rPr>
              <a:t>試辦</a:t>
            </a:r>
            <a:r>
              <a:rPr b="0" lang="en-US" sz="1600" spc="-1" strike="noStrike">
                <a:solidFill>
                  <a:srgbClr val="ff0000"/>
                </a:solidFill>
                <a:uFill>
                  <a:solidFill>
                    <a:srgbClr val="ffffff"/>
                  </a:solidFill>
                </a:uFill>
                <a:latin typeface="Arial Narrow"/>
                <a:ea typeface="標楷體"/>
              </a:rPr>
              <a:t>)</a:t>
            </a:r>
            <a:r>
              <a:rPr b="0" lang="en-US" sz="1600" spc="-1" strike="noStrike">
                <a:solidFill>
                  <a:srgbClr val="ff0000"/>
                </a:solidFill>
                <a:uFill>
                  <a:solidFill>
                    <a:srgbClr val="ffffff"/>
                  </a:solidFill>
                </a:uFill>
                <a:latin typeface="Arial Narrow"/>
                <a:ea typeface="標楷體"/>
              </a:rPr>
              <a:t>」或「線上預購」帳號者，免再重新帳號申請即可採用原帳號、密碼登入跨區網購系統。</a:t>
            </a:r>
            <a:endParaRPr b="0" lang="en-US" sz="1600" spc="-1" strike="noStrike">
              <a:solidFill>
                <a:srgbClr val="000000"/>
              </a:solidFill>
              <a:uFill>
                <a:solidFill>
                  <a:srgbClr val="ffffff"/>
                </a:solidFill>
              </a:uFill>
              <a:latin typeface="Arial"/>
            </a:endParaRPr>
          </a:p>
        </p:txBody>
      </p:sp>
      <p:sp>
        <p:nvSpPr>
          <p:cNvPr id="51" name="CustomShape 13"/>
          <p:cNvSpPr/>
          <p:nvPr/>
        </p:nvSpPr>
        <p:spPr>
          <a:xfrm>
            <a:off x="576000" y="5611680"/>
            <a:ext cx="8406720" cy="80496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52" name="CustomShape 14"/>
          <p:cNvSpPr/>
          <p:nvPr/>
        </p:nvSpPr>
        <p:spPr>
          <a:xfrm>
            <a:off x="648000" y="5585400"/>
            <a:ext cx="8280000" cy="790200"/>
          </a:xfrm>
          <a:prstGeom prst="rect">
            <a:avLst/>
          </a:prstGeom>
          <a:noFill/>
          <a:ln>
            <a:noFill/>
          </a:ln>
        </p:spPr>
        <p:style>
          <a:lnRef idx="0"/>
          <a:fillRef idx="0"/>
          <a:effectRef idx="0"/>
          <a:fontRef idx="minor"/>
        </p:style>
        <p:txBody>
          <a:bodyPr lIns="90000" rIns="90000" tIns="45000" bIns="45000"/>
          <a:p>
            <a:pPr marL="179280" indent="-178920">
              <a:lnSpc>
                <a:spcPct val="100000"/>
              </a:lnSpc>
            </a:pPr>
            <a:r>
              <a:rPr b="0" lang="en-US" sz="1400" spc="-1" strike="noStrike">
                <a:solidFill>
                  <a:srgbClr val="ff0000"/>
                </a:solidFill>
                <a:uFill>
                  <a:solidFill>
                    <a:srgbClr val="ffffff"/>
                  </a:solidFill>
                </a:uFill>
                <a:latin typeface="Arial Narrow"/>
                <a:ea typeface="標楷體"/>
              </a:rPr>
              <a:t>【注意事項 】</a:t>
            </a:r>
            <a:endParaRPr b="0" lang="en-US" sz="14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ff0000"/>
                </a:solidFill>
                <a:uFill>
                  <a:solidFill>
                    <a:srgbClr val="ffffff"/>
                  </a:solidFill>
                </a:uFill>
                <a:latin typeface="Arial Narrow"/>
                <a:ea typeface="標楷體"/>
              </a:rPr>
              <a:t> </a:t>
            </a:r>
            <a:r>
              <a:rPr b="0" lang="en-US" sz="1600" spc="-1" strike="noStrike">
                <a:solidFill>
                  <a:srgbClr val="ff0000"/>
                </a:solidFill>
                <a:uFill>
                  <a:solidFill>
                    <a:srgbClr val="ffffff"/>
                  </a:solidFill>
                </a:uFill>
                <a:latin typeface="Arial Narrow"/>
                <a:ea typeface="標楷體"/>
              </a:rPr>
              <a:t>營業人管制檔經更動，請提交變更後「購票證」及「切結書」</a:t>
            </a:r>
            <a:r>
              <a:rPr b="0" lang="en-US" sz="1600" spc="-1" strike="noStrike" u="sng">
                <a:solidFill>
                  <a:srgbClr val="0000ff"/>
                </a:solidFill>
                <a:uFill>
                  <a:solidFill>
                    <a:srgbClr val="ffffff"/>
                  </a:solidFill>
                </a:uFill>
                <a:latin typeface="Arial Narrow"/>
                <a:ea typeface="標楷體"/>
                <a:hlinkClick r:id="rId1"/>
              </a:rPr>
              <a:t>彩色掃描或照片檔寄 </a:t>
            </a:r>
            <a:r>
              <a:rPr b="0" lang="en-US" sz="1600" spc="-1" strike="noStrike" u="sng">
                <a:solidFill>
                  <a:srgbClr val="0000ff"/>
                </a:solidFill>
                <a:uFill>
                  <a:solidFill>
                    <a:srgbClr val="ffffff"/>
                  </a:solidFill>
                </a:uFill>
                <a:latin typeface="Arial Narrow"/>
                <a:ea typeface="標楷體"/>
                <a:hlinkClick r:id="rId2"/>
              </a:rPr>
              <a:t>invoice@ppmof.gov.tw</a:t>
            </a:r>
            <a:r>
              <a:rPr b="0" lang="en-US" sz="1600" spc="-1" strike="noStrike">
                <a:solidFill>
                  <a:srgbClr val="ff0000"/>
                </a:solidFill>
                <a:uFill>
                  <a:solidFill>
                    <a:srgbClr val="ffffff"/>
                  </a:solidFill>
                </a:uFill>
                <a:latin typeface="Arial Narrow"/>
                <a:ea typeface="標楷體"/>
              </a:rPr>
              <a:t>信箱，經查驗無誤後使得繼續使用本服務。</a:t>
            </a:r>
            <a:endParaRPr b="0" lang="en-US" sz="1600" spc="-1" strike="noStrike">
              <a:solidFill>
                <a:srgbClr val="000000"/>
              </a:solidFill>
              <a:uFill>
                <a:solidFill>
                  <a:srgbClr val="ffffff"/>
                </a:solidFill>
              </a:uFill>
              <a:latin typeface="Arial"/>
            </a:endParaRPr>
          </a:p>
        </p:txBody>
      </p:sp>
    </p:spTree>
  </p:cSld>
  <p:timing>
    <p:tnLst>
      <p:par>
        <p:cTn id="1" dur="indefinite" restart="never" nodeType="tmRoot">
          <p:childTnLst>
            <p:seq>
              <p:cTn id="2" nodeType="mainSeq"/>
              <p:prevCondLst>
                <p:cond delay="0" evt="onPrev">
                  <p:tgtEl>
                    <p:sldTgt/>
                  </p:tgtEl>
                </p:cond>
              </p:prevCondLst>
              <p:nextCondLst>
                <p:cond delay="0" evt="onNext">
                  <p:tgtEl>
                    <p:sldTgt/>
                  </p:tgtEl>
                </p:cond>
              </p:nextCondLst>
            </p:seq>
          </p:childTnLst>
        </p:cTn>
      </p:par>
    </p:tnLst>
  </p:timing>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53" name="TextShape 1"/>
          <p:cNvSpPr txBox="1"/>
          <p:nvPr/>
        </p:nvSpPr>
        <p:spPr>
          <a:xfrm>
            <a:off x="107640" y="302040"/>
            <a:ext cx="8784720" cy="489600"/>
          </a:xfrm>
          <a:prstGeom prst="rect">
            <a:avLst/>
          </a:prstGeom>
          <a:noFill/>
          <a:ln>
            <a:noFill/>
          </a:ln>
        </p:spPr>
        <p:txBody>
          <a:bodyPr anchor="ctr"/>
          <a:p>
            <a:pPr algn="ctr">
              <a:lnSpc>
                <a:spcPct val="100000"/>
              </a:lnSpc>
            </a:pPr>
            <a:r>
              <a:rPr b="0" lang="zh-TW" sz="2800" spc="-1" strike="noStrike">
                <a:solidFill>
                  <a:srgbClr val="000000"/>
                </a:solidFill>
                <a:uFill>
                  <a:solidFill>
                    <a:srgbClr val="ffffff"/>
                  </a:solidFill>
                </a:uFill>
                <a:latin typeface="標楷體"/>
                <a:ea typeface="標楷體"/>
              </a:rPr>
              <a:t>跨區網購申購流程說明</a:t>
            </a:r>
            <a:r>
              <a:rPr b="0" lang="zh-TW" sz="2800" spc="-1" strike="noStrike">
                <a:solidFill>
                  <a:srgbClr val="000000"/>
                </a:solidFill>
                <a:uFill>
                  <a:solidFill>
                    <a:srgbClr val="ffffff"/>
                  </a:solidFill>
                </a:uFill>
                <a:latin typeface="標楷體"/>
                <a:ea typeface="標楷體"/>
              </a:rPr>
              <a:t>(2/4)</a:t>
            </a:r>
            <a:endParaRPr b="0" lang="zh-TW" sz="2800" spc="-1" strike="noStrike">
              <a:solidFill>
                <a:srgbClr val="000000"/>
              </a:solidFill>
              <a:uFill>
                <a:solidFill>
                  <a:srgbClr val="ffffff"/>
                </a:solidFill>
              </a:uFill>
              <a:latin typeface="Calibri"/>
            </a:endParaRPr>
          </a:p>
        </p:txBody>
      </p:sp>
      <p:sp>
        <p:nvSpPr>
          <p:cNvPr id="54" name="CustomShape 2"/>
          <p:cNvSpPr/>
          <p:nvPr/>
        </p:nvSpPr>
        <p:spPr>
          <a:xfrm>
            <a:off x="157680" y="850680"/>
            <a:ext cx="385560" cy="234684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800" spc="-1" strike="noStrike">
                <a:solidFill>
                  <a:srgbClr val="ffffff"/>
                </a:solidFill>
                <a:uFill>
                  <a:solidFill>
                    <a:srgbClr val="ffffff"/>
                  </a:solidFill>
                </a:uFill>
                <a:latin typeface="Arial Narrow"/>
                <a:ea typeface="標楷體"/>
              </a:rPr>
              <a:t>付款方式</a:t>
            </a:r>
            <a:endParaRPr b="0" lang="en-US" sz="1800" spc="-1" strike="noStrike">
              <a:solidFill>
                <a:srgbClr val="000000"/>
              </a:solidFill>
              <a:uFill>
                <a:solidFill>
                  <a:srgbClr val="ffffff"/>
                </a:solidFill>
              </a:uFill>
              <a:latin typeface="Arial"/>
            </a:endParaRPr>
          </a:p>
        </p:txBody>
      </p:sp>
      <p:sp>
        <p:nvSpPr>
          <p:cNvPr id="55" name="CustomShape 3"/>
          <p:cNvSpPr/>
          <p:nvPr/>
        </p:nvSpPr>
        <p:spPr>
          <a:xfrm>
            <a:off x="157680" y="3385080"/>
            <a:ext cx="385560" cy="328392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950" spc="-1" strike="noStrike">
                <a:solidFill>
                  <a:srgbClr val="ffffff"/>
                </a:solidFill>
                <a:uFill>
                  <a:solidFill>
                    <a:srgbClr val="ffffff"/>
                  </a:solidFill>
                </a:uFill>
                <a:latin typeface="Arial Narrow"/>
                <a:ea typeface="標楷體"/>
              </a:rPr>
              <a:t>申購階段</a:t>
            </a:r>
            <a:endParaRPr b="0" lang="en-US" sz="1950" spc="-1" strike="noStrike">
              <a:solidFill>
                <a:srgbClr val="000000"/>
              </a:solidFill>
              <a:uFill>
                <a:solidFill>
                  <a:srgbClr val="ffffff"/>
                </a:solidFill>
              </a:uFill>
              <a:latin typeface="Arial"/>
            </a:endParaRPr>
          </a:p>
        </p:txBody>
      </p:sp>
      <p:sp>
        <p:nvSpPr>
          <p:cNvPr id="56" name="CustomShape 4"/>
          <p:cNvSpPr/>
          <p:nvPr/>
        </p:nvSpPr>
        <p:spPr>
          <a:xfrm>
            <a:off x="631080" y="4866120"/>
            <a:ext cx="4280040" cy="321840"/>
          </a:xfrm>
          <a:prstGeom prst="roundRect">
            <a:avLst>
              <a:gd name="adj" fmla="val 16667"/>
            </a:avLst>
          </a:prstGeom>
          <a:ln>
            <a:solidFill>
              <a:schemeClr val="tx2"/>
            </a:solidFill>
            <a:round/>
          </a:ln>
        </p:spPr>
        <p:style>
          <a:lnRef idx="2">
            <a:schemeClr val="accent1"/>
          </a:lnRef>
          <a:fillRef idx="1">
            <a:schemeClr val="lt1"/>
          </a:fillRef>
          <a:effectRef idx="0">
            <a:schemeClr val="accent1"/>
          </a:effectRef>
          <a:fontRef idx="minor"/>
        </p:style>
        <p:txBody>
          <a:bodyPr lIns="36000" rIns="36000" tIns="45000" bIns="45000" anchor="ctr"/>
          <a:p>
            <a:pPr>
              <a:lnSpc>
                <a:spcPct val="100000"/>
              </a:lnSpc>
            </a:pPr>
            <a:r>
              <a:rPr b="0" lang="en-US" sz="1600" spc="-1" strike="noStrike">
                <a:solidFill>
                  <a:srgbClr val="000000"/>
                </a:solidFill>
                <a:uFill>
                  <a:solidFill>
                    <a:srgbClr val="ffffff"/>
                  </a:solidFill>
                </a:uFill>
                <a:latin typeface="Arial Narrow"/>
                <a:ea typeface="標楷體"/>
              </a:rPr>
              <a:t>10.</a:t>
            </a: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點選</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送出</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確認付款方式</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送出訂單</a:t>
            </a:r>
            <a:endParaRPr b="0" lang="en-US" sz="1600" spc="-1" strike="noStrike">
              <a:solidFill>
                <a:srgbClr val="000000"/>
              </a:solidFill>
              <a:uFill>
                <a:solidFill>
                  <a:srgbClr val="ffffff"/>
                </a:solidFill>
              </a:uFill>
              <a:latin typeface="Arial"/>
            </a:endParaRPr>
          </a:p>
        </p:txBody>
      </p:sp>
      <p:sp>
        <p:nvSpPr>
          <p:cNvPr id="57" name="CustomShape 5"/>
          <p:cNvSpPr/>
          <p:nvPr/>
        </p:nvSpPr>
        <p:spPr>
          <a:xfrm>
            <a:off x="5004000" y="4878360"/>
            <a:ext cx="431640" cy="276480"/>
          </a:xfrm>
          <a:prstGeom prst="rightArrow">
            <a:avLst>
              <a:gd name="adj1" fmla="val 50000"/>
              <a:gd name="adj2" fmla="val 50000"/>
            </a:avLst>
          </a:prstGeom>
          <a:ln>
            <a:round/>
          </a:ln>
        </p:spPr>
        <p:style>
          <a:lnRef idx="2">
            <a:schemeClr val="accent1">
              <a:shade val="50000"/>
            </a:schemeClr>
          </a:lnRef>
          <a:fillRef idx="1">
            <a:schemeClr val="accent1"/>
          </a:fillRef>
          <a:effectRef idx="0">
            <a:schemeClr val="accent1"/>
          </a:effectRef>
          <a:fontRef idx="minor"/>
        </p:style>
      </p:sp>
      <p:sp>
        <p:nvSpPr>
          <p:cNvPr id="58" name="CustomShape 6"/>
          <p:cNvSpPr/>
          <p:nvPr/>
        </p:nvSpPr>
        <p:spPr>
          <a:xfrm>
            <a:off x="5551560" y="4855680"/>
            <a:ext cx="3327840" cy="321840"/>
          </a:xfrm>
          <a:prstGeom prst="roundRect">
            <a:avLst>
              <a:gd name="adj" fmla="val 16667"/>
            </a:avLst>
          </a:prstGeom>
          <a:ln>
            <a:solidFill>
              <a:schemeClr val="tx2"/>
            </a:solidFill>
            <a:round/>
          </a:ln>
        </p:spPr>
        <p:style>
          <a:lnRef idx="2">
            <a:schemeClr val="accent1"/>
          </a:lnRef>
          <a:fillRef idx="1">
            <a:schemeClr val="lt1"/>
          </a:fillRef>
          <a:effectRef idx="0">
            <a:schemeClr val="accent1"/>
          </a:effectRef>
          <a:fontRef idx="minor"/>
        </p:style>
        <p:txBody>
          <a:bodyPr lIns="36000" rIns="36000" tIns="45000" bIns="45000" anchor="ctr"/>
          <a:p>
            <a:pPr>
              <a:lnSpc>
                <a:spcPct val="100000"/>
              </a:lnSpc>
            </a:pPr>
            <a:r>
              <a:rPr b="0" lang="en-US" sz="1600" spc="-1" strike="noStrike">
                <a:solidFill>
                  <a:srgbClr val="000000"/>
                </a:solidFill>
                <a:uFill>
                  <a:solidFill>
                    <a:srgbClr val="ffffff"/>
                  </a:solidFill>
                </a:uFill>
                <a:latin typeface="Arial Narrow"/>
                <a:ea typeface="標楷體"/>
              </a:rPr>
              <a:t>11.</a:t>
            </a:r>
            <a:r>
              <a:rPr b="0" lang="en-US" sz="1600" spc="-1" strike="noStrike">
                <a:solidFill>
                  <a:srgbClr val="000000"/>
                </a:solidFill>
                <a:uFill>
                  <a:solidFill>
                    <a:srgbClr val="ffffff"/>
                  </a:solidFill>
                </a:uFill>
                <a:latin typeface="Arial Narrow"/>
                <a:ea typeface="標楷體"/>
              </a:rPr>
              <a:t>訂單成立</a:t>
            </a:r>
            <a:endParaRPr b="0" lang="en-US" sz="1600" spc="-1" strike="noStrike">
              <a:solidFill>
                <a:srgbClr val="000000"/>
              </a:solidFill>
              <a:uFill>
                <a:solidFill>
                  <a:srgbClr val="ffffff"/>
                </a:solidFill>
              </a:uFill>
              <a:latin typeface="Arial"/>
            </a:endParaRPr>
          </a:p>
        </p:txBody>
      </p:sp>
      <p:sp>
        <p:nvSpPr>
          <p:cNvPr id="59" name="CustomShape 7"/>
          <p:cNvSpPr/>
          <p:nvPr/>
        </p:nvSpPr>
        <p:spPr>
          <a:xfrm>
            <a:off x="649440" y="850680"/>
            <a:ext cx="8330760" cy="234684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60" name="CustomShape 8"/>
          <p:cNvSpPr/>
          <p:nvPr/>
        </p:nvSpPr>
        <p:spPr>
          <a:xfrm>
            <a:off x="701280" y="889560"/>
            <a:ext cx="8258760" cy="2280600"/>
          </a:xfrm>
          <a:prstGeom prst="rect">
            <a:avLst/>
          </a:prstGeom>
          <a:noFill/>
          <a:ln>
            <a:noFill/>
          </a:ln>
        </p:spPr>
        <p:style>
          <a:lnRef idx="0"/>
          <a:fillRef idx="0"/>
          <a:effectRef idx="0"/>
          <a:fontRef idx="minor"/>
        </p:style>
        <p:txBody>
          <a:bodyPr lIns="90000" rIns="90000" tIns="45000" bIns="45000"/>
          <a:p>
            <a:pPr marL="179280" indent="-178920">
              <a:lnSpc>
                <a:spcPct val="100000"/>
              </a:lnSpc>
            </a:pPr>
            <a:r>
              <a:rPr b="1" lang="en-US" sz="1600" spc="-1" strike="noStrike">
                <a:solidFill>
                  <a:srgbClr val="000000"/>
                </a:solidFill>
                <a:uFill>
                  <a:solidFill>
                    <a:srgbClr val="ffffff"/>
                  </a:solidFill>
                </a:uFill>
                <a:latin typeface="Times New Roman"/>
                <a:ea typeface="標楷體"/>
              </a:rPr>
              <a:t>多元付款方式：統一扣款、虛擬帳號</a:t>
            </a:r>
            <a:r>
              <a:rPr b="1" lang="en-US" sz="1600" spc="-1" strike="noStrike">
                <a:solidFill>
                  <a:srgbClr val="000000"/>
                </a:solidFill>
                <a:uFill>
                  <a:solidFill>
                    <a:srgbClr val="ffffff"/>
                  </a:solidFill>
                </a:uFill>
                <a:latin typeface="Arial Narrow"/>
                <a:ea typeface="標楷體"/>
              </a:rPr>
              <a:t>(</a:t>
            </a:r>
            <a:r>
              <a:rPr b="1" lang="en-US" sz="1600" spc="-1" strike="noStrike">
                <a:solidFill>
                  <a:srgbClr val="000000"/>
                </a:solidFill>
                <a:uFill>
                  <a:solidFill>
                    <a:srgbClr val="ffffff"/>
                  </a:solidFill>
                </a:uFill>
                <a:latin typeface="Arial Narrow"/>
                <a:ea typeface="標楷體"/>
              </a:rPr>
              <a:t>以</a:t>
            </a:r>
            <a:r>
              <a:rPr b="1" lang="en-US" sz="1600" spc="-1" strike="noStrike">
                <a:solidFill>
                  <a:srgbClr val="000000"/>
                </a:solidFill>
                <a:uFill>
                  <a:solidFill>
                    <a:srgbClr val="ffffff"/>
                  </a:solidFill>
                </a:uFill>
                <a:latin typeface="Arial Narrow"/>
                <a:ea typeface="標楷體"/>
              </a:rPr>
              <a:t>ATM</a:t>
            </a:r>
            <a:r>
              <a:rPr b="1" lang="en-US" sz="1600" spc="-1" strike="noStrike">
                <a:solidFill>
                  <a:srgbClr val="000000"/>
                </a:solidFill>
                <a:uFill>
                  <a:solidFill>
                    <a:srgbClr val="ffffff"/>
                  </a:solidFill>
                </a:uFill>
                <a:latin typeface="Arial Narrow"/>
                <a:ea typeface="標楷體"/>
              </a:rPr>
              <a:t>、網路銀行轉帳等</a:t>
            </a:r>
            <a:r>
              <a:rPr b="1" lang="en-US" sz="1600" spc="-1" strike="noStrike">
                <a:solidFill>
                  <a:srgbClr val="000000"/>
                </a:solidFill>
                <a:uFill>
                  <a:solidFill>
                    <a:srgbClr val="ffffff"/>
                  </a:solidFill>
                </a:uFill>
                <a:latin typeface="Arial Narrow"/>
                <a:ea typeface="標楷體"/>
              </a:rPr>
              <a:t>)</a:t>
            </a:r>
            <a:r>
              <a:rPr b="1" lang="en-US" sz="1600" spc="-1" strike="noStrike">
                <a:solidFill>
                  <a:srgbClr val="000000"/>
                </a:solidFill>
                <a:uFill>
                  <a:solidFill>
                    <a:srgbClr val="ffffff"/>
                  </a:solidFill>
                </a:uFill>
                <a:latin typeface="Arial Narrow"/>
                <a:ea typeface="標楷體"/>
              </a:rPr>
              <a:t>、臺灣</a:t>
            </a:r>
            <a:r>
              <a:rPr b="1" lang="en-US" sz="1600" spc="-1" strike="noStrike">
                <a:solidFill>
                  <a:srgbClr val="000000"/>
                </a:solidFill>
                <a:uFill>
                  <a:solidFill>
                    <a:srgbClr val="ffffff"/>
                  </a:solidFill>
                </a:uFill>
                <a:latin typeface="Arial Narrow"/>
                <a:ea typeface="標楷體"/>
              </a:rPr>
              <a:t>pay</a:t>
            </a:r>
            <a:r>
              <a:rPr b="1" lang="en-US" sz="1600" spc="-1" strike="noStrike">
                <a:solidFill>
                  <a:srgbClr val="000000"/>
                </a:solidFill>
                <a:uFill>
                  <a:solidFill>
                    <a:srgbClr val="ffffff"/>
                  </a:solidFill>
                </a:uFill>
                <a:latin typeface="Arial Narrow"/>
                <a:ea typeface="標楷體"/>
              </a:rPr>
              <a:t>（須自行負擔相關手續費用）</a:t>
            </a:r>
            <a:r>
              <a:rPr b="0" lang="en-US" sz="1600" spc="-1" strike="noStrike">
                <a:solidFill>
                  <a:srgbClr val="000000"/>
                </a:solidFill>
                <a:uFill>
                  <a:solidFill>
                    <a:srgbClr val="ffffff"/>
                  </a:solidFill>
                </a:uFill>
                <a:latin typeface="Arial Narrow"/>
                <a:ea typeface="標楷體"/>
              </a:rPr>
              <a:t>。</a:t>
            </a:r>
            <a:endParaRPr b="0" lang="en-US" sz="1600" spc="-1" strike="noStrike">
              <a:solidFill>
                <a:srgbClr val="000000"/>
              </a:solidFill>
              <a:uFill>
                <a:solidFill>
                  <a:srgbClr val="ffffff"/>
                </a:solidFill>
              </a:uFill>
              <a:latin typeface="Arial"/>
            </a:endParaRPr>
          </a:p>
          <a:p>
            <a:pPr>
              <a:lnSpc>
                <a:spcPct val="100000"/>
              </a:lnSpc>
            </a:pPr>
            <a:r>
              <a:rPr b="0" lang="en-US" sz="1600" spc="-1" strike="noStrike">
                <a:solidFill>
                  <a:srgbClr val="000000"/>
                </a:solidFill>
                <a:uFill>
                  <a:solidFill>
                    <a:srgbClr val="ffffff"/>
                  </a:solidFill>
                </a:uFill>
                <a:latin typeface="Arial Narrow"/>
                <a:ea typeface="標楷體"/>
              </a:rPr>
              <a:t>5. </a:t>
            </a:r>
            <a:r>
              <a:rPr b="0" lang="en-US" sz="1600" spc="-1" strike="noStrike">
                <a:solidFill>
                  <a:srgbClr val="000000"/>
                </a:solidFill>
                <a:uFill>
                  <a:solidFill>
                    <a:srgbClr val="ffffff"/>
                  </a:solidFill>
                </a:uFill>
                <a:latin typeface="Arial Narrow"/>
                <a:ea typeface="標楷體"/>
              </a:rPr>
              <a:t>預設無設定銀行：帳號申請後均預設無設定銀行，請採虛擬帳號或臺灣</a:t>
            </a:r>
            <a:r>
              <a:rPr b="0" lang="en-US" sz="1600" spc="-1" strike="noStrike">
                <a:solidFill>
                  <a:srgbClr val="000000"/>
                </a:solidFill>
                <a:uFill>
                  <a:solidFill>
                    <a:srgbClr val="ffffff"/>
                  </a:solidFill>
                </a:uFill>
                <a:latin typeface="Arial Narrow"/>
                <a:ea typeface="標楷體"/>
              </a:rPr>
              <a:t>pay</a:t>
            </a:r>
            <a:r>
              <a:rPr b="0" lang="en-US" sz="1600" spc="-1" strike="noStrike">
                <a:solidFill>
                  <a:srgbClr val="000000"/>
                </a:solidFill>
                <a:uFill>
                  <a:solidFill>
                    <a:srgbClr val="ffffff"/>
                  </a:solidFill>
                </a:uFill>
                <a:latin typeface="Arial Narrow"/>
                <a:ea typeface="標楷體"/>
              </a:rPr>
              <a:t>支付。</a:t>
            </a:r>
            <a:endParaRPr b="0" lang="en-US" sz="16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000000"/>
                </a:solidFill>
                <a:uFill>
                  <a:solidFill>
                    <a:srgbClr val="ffffff"/>
                  </a:solidFill>
                </a:uFill>
                <a:latin typeface="Arial Narrow"/>
                <a:ea typeface="標楷體"/>
              </a:rPr>
              <a:t>6. </a:t>
            </a:r>
            <a:r>
              <a:rPr b="0" lang="en-US" sz="1600" spc="-1" strike="noStrike">
                <a:solidFill>
                  <a:srgbClr val="000000"/>
                </a:solidFill>
                <a:uFill>
                  <a:solidFill>
                    <a:srgbClr val="ffffff"/>
                  </a:solidFill>
                </a:uFill>
                <a:latin typeface="Arial Narrow"/>
                <a:ea typeface="標楷體"/>
              </a:rPr>
              <a:t>統一扣款：</a:t>
            </a:r>
            <a:r>
              <a:rPr b="0" lang="en-US" sz="1600" spc="-1" strike="noStrike">
                <a:solidFill>
                  <a:srgbClr val="ff0000"/>
                </a:solidFill>
                <a:uFill>
                  <a:solidFill>
                    <a:srgbClr val="ffffff"/>
                  </a:solidFill>
                </a:uFill>
                <a:latin typeface="Arial Narrow"/>
                <a:ea typeface="標楷體"/>
              </a:rPr>
              <a:t>至約定銀行或其分行開戶申辦轉帳授權</a:t>
            </a:r>
            <a:r>
              <a:rPr b="0" lang="en-US" sz="1600" spc="-1" strike="noStrike">
                <a:solidFill>
                  <a:srgbClr val="000000"/>
                </a:solidFill>
                <a:uFill>
                  <a:solidFill>
                    <a:srgbClr val="ffffff"/>
                  </a:solidFill>
                </a:uFill>
                <a:latin typeface="Arial Narrow"/>
                <a:ea typeface="標楷體"/>
              </a:rPr>
              <a:t>（限臺灣銀行、臺北富邦銀行、高雄銀行）；臺灣銀行轉帳授權申請書請洽該行承辦人員指名財政部印刷廠申購發票用，另臺北富邦及高雄銀行「銀行轉帳授權申請書」可至本廠</a:t>
            </a:r>
            <a:r>
              <a:rPr b="0" lang="en-US" sz="1600" spc="-1" strike="noStrike" u="sng">
                <a:solidFill>
                  <a:srgbClr val="000000"/>
                </a:solidFill>
                <a:uFill>
                  <a:solidFill>
                    <a:srgbClr val="ffffff"/>
                  </a:solidFill>
                </a:uFill>
                <a:latin typeface="Arial Narrow"/>
                <a:ea typeface="標楷體"/>
              </a:rPr>
              <a:t>發票網路購買暨查詢系統</a:t>
            </a:r>
            <a:r>
              <a:rPr b="0" lang="en-US" sz="1600" spc="-1" strike="noStrike" u="sng">
                <a:solidFill>
                  <a:srgbClr val="0000ff"/>
                </a:solidFill>
                <a:uFill>
                  <a:solidFill>
                    <a:srgbClr val="ffffff"/>
                  </a:solidFill>
                </a:uFill>
                <a:latin typeface="Arial Narrow"/>
                <a:ea typeface="標楷體"/>
              </a:rPr>
              <a:t>(</a:t>
            </a:r>
            <a:r>
              <a:rPr b="0" lang="en-US" sz="1600" spc="-1" strike="noStrike" u="sng">
                <a:solidFill>
                  <a:srgbClr val="0000ff"/>
                </a:solidFill>
                <a:uFill>
                  <a:solidFill>
                    <a:srgbClr val="ffffff"/>
                  </a:solidFill>
                </a:uFill>
                <a:latin typeface="Arial Narrow"/>
                <a:ea typeface="標楷體"/>
                <a:hlinkClick r:id="rId1"/>
              </a:rPr>
              <a:t>https://invoice.ppmof.gov.tw/)/</a:t>
            </a:r>
            <a:r>
              <a:rPr b="0" lang="en-US" sz="1600" spc="-1" strike="noStrike" u="sng">
                <a:solidFill>
                  <a:srgbClr val="0000ff"/>
                </a:solidFill>
                <a:uFill>
                  <a:solidFill>
                    <a:srgbClr val="ffffff"/>
                  </a:solidFill>
                </a:uFill>
                <a:latin typeface="Arial Narrow"/>
                <a:ea typeface="標楷體"/>
              </a:rPr>
              <a:t>表單下載</a:t>
            </a:r>
            <a:r>
              <a:rPr b="0" lang="en-US" sz="1600" spc="-1" strike="noStrike">
                <a:solidFill>
                  <a:srgbClr val="000000"/>
                </a:solidFill>
                <a:uFill>
                  <a:solidFill>
                    <a:srgbClr val="ffffff"/>
                  </a:solidFill>
                </a:uFill>
                <a:latin typeface="Arial Narrow"/>
                <a:ea typeface="標楷體"/>
              </a:rPr>
              <a:t>。</a:t>
            </a:r>
            <a:endParaRPr b="0" lang="en-US" sz="16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000000"/>
                </a:solidFill>
                <a:uFill>
                  <a:solidFill>
                    <a:srgbClr val="ffffff"/>
                  </a:solidFill>
                </a:uFill>
                <a:latin typeface="Arial Narrow"/>
                <a:ea typeface="標楷體"/>
              </a:rPr>
              <a:t>7. </a:t>
            </a:r>
            <a:r>
              <a:rPr b="0" lang="en-US" sz="1600" spc="-1" strike="noStrike">
                <a:solidFill>
                  <a:srgbClr val="000000"/>
                </a:solidFill>
                <a:uFill>
                  <a:solidFill>
                    <a:srgbClr val="ffffff"/>
                  </a:solidFill>
                </a:uFill>
                <a:latin typeface="Arial Narrow"/>
                <a:ea typeface="標楷體"/>
              </a:rPr>
              <a:t>承第</a:t>
            </a:r>
            <a:r>
              <a:rPr b="0" lang="en-US" sz="1600" spc="-1" strike="noStrike">
                <a:solidFill>
                  <a:srgbClr val="000000"/>
                </a:solidFill>
                <a:uFill>
                  <a:solidFill>
                    <a:srgbClr val="ffffff"/>
                  </a:solidFill>
                </a:uFill>
                <a:latin typeface="Arial Narrow"/>
                <a:ea typeface="標楷體"/>
              </a:rPr>
              <a:t>2</a:t>
            </a:r>
            <a:r>
              <a:rPr b="0" lang="en-US" sz="1600" spc="-1" strike="noStrike">
                <a:solidFill>
                  <a:srgbClr val="000000"/>
                </a:solidFill>
                <a:uFill>
                  <a:solidFill>
                    <a:srgbClr val="ffffff"/>
                  </a:solidFill>
                </a:uFill>
                <a:latin typeface="Arial Narrow"/>
                <a:ea typeface="標楷體"/>
              </a:rPr>
              <a:t>點，</a:t>
            </a:r>
            <a:r>
              <a:rPr b="0" lang="en-US" sz="1600" spc="-1" strike="noStrike">
                <a:solidFill>
                  <a:srgbClr val="ff0000"/>
                </a:solidFill>
                <a:uFill>
                  <a:solidFill>
                    <a:srgbClr val="ffffff"/>
                  </a:solidFill>
                </a:uFill>
                <a:latin typeface="Arial Narrow"/>
                <a:ea typeface="標楷體"/>
              </a:rPr>
              <a:t>採統一扣款者，請至「帳號維護」中填寫「基本資料異動申請書」，將付款方式修改為統一扣款，並傳真至本廠</a:t>
            </a:r>
            <a:r>
              <a:rPr b="0" lang="en-US" sz="1600" spc="-1" strike="noStrike">
                <a:solidFill>
                  <a:srgbClr val="ff0000"/>
                </a:solidFill>
                <a:uFill>
                  <a:solidFill>
                    <a:srgbClr val="ffffff"/>
                  </a:solidFill>
                </a:uFill>
                <a:latin typeface="Arial Narrow"/>
                <a:ea typeface="標楷體"/>
              </a:rPr>
              <a:t>(04)2496-5659</a:t>
            </a:r>
            <a:r>
              <a:rPr b="0" lang="en-US" sz="1600" spc="-1" strike="noStrike">
                <a:solidFill>
                  <a:srgbClr val="ff0000"/>
                </a:solidFill>
                <a:uFill>
                  <a:solidFill>
                    <a:srgbClr val="ffffff"/>
                  </a:solidFill>
                </a:uFill>
                <a:latin typeface="Arial Narrow"/>
                <a:ea typeface="標楷體"/>
              </a:rPr>
              <a:t>。</a:t>
            </a:r>
            <a:endParaRPr b="0" lang="en-US" sz="1600" spc="-1" strike="noStrike">
              <a:solidFill>
                <a:srgbClr val="000000"/>
              </a:solidFill>
              <a:uFill>
                <a:solidFill>
                  <a:srgbClr val="ffffff"/>
                </a:solidFill>
              </a:uFill>
              <a:latin typeface="Arial"/>
            </a:endParaRPr>
          </a:p>
        </p:txBody>
      </p:sp>
      <p:sp>
        <p:nvSpPr>
          <p:cNvPr id="61" name="CustomShape 9"/>
          <p:cNvSpPr/>
          <p:nvPr/>
        </p:nvSpPr>
        <p:spPr>
          <a:xfrm>
            <a:off x="667080" y="3385080"/>
            <a:ext cx="8238240" cy="820440"/>
          </a:xfrm>
          <a:prstGeom prst="rect">
            <a:avLst/>
          </a:prstGeom>
          <a:noFill/>
          <a:ln>
            <a:noFill/>
          </a:ln>
        </p:spPr>
        <p:style>
          <a:lnRef idx="0"/>
          <a:fillRef idx="0"/>
          <a:effectRef idx="0"/>
          <a:fontRef idx="minor"/>
        </p:style>
        <p:txBody>
          <a:bodyPr lIns="90000" rIns="90000" tIns="45000" bIns="45000"/>
          <a:p>
            <a:pPr marL="182520" indent="-182160">
              <a:lnSpc>
                <a:spcPct val="100000"/>
              </a:lnSpc>
            </a:pPr>
            <a:r>
              <a:rPr b="0" lang="en-US" sz="1600" spc="-1" strike="noStrike">
                <a:solidFill>
                  <a:srgbClr val="000000"/>
                </a:solidFill>
                <a:uFill>
                  <a:solidFill>
                    <a:srgbClr val="ffffff"/>
                  </a:solidFill>
                </a:uFill>
                <a:latin typeface="標楷體"/>
                <a:ea typeface="標楷體"/>
              </a:rPr>
              <a:t>8.</a:t>
            </a:r>
            <a:r>
              <a:rPr b="0" lang="en-US" sz="1600" spc="-1" strike="noStrike">
                <a:solidFill>
                  <a:srgbClr val="000000"/>
                </a:solidFill>
                <a:uFill>
                  <a:solidFill>
                    <a:srgbClr val="ffffff"/>
                  </a:solidFill>
                </a:uFill>
                <a:latin typeface="標楷體"/>
                <a:ea typeface="標楷體"/>
              </a:rPr>
              <a:t>登入</a:t>
            </a:r>
            <a:r>
              <a:rPr b="0" lang="en-US" sz="1600" spc="-1" strike="noStrike">
                <a:solidFill>
                  <a:srgbClr val="000000"/>
                </a:solidFill>
                <a:uFill>
                  <a:solidFill>
                    <a:srgbClr val="ffffff"/>
                  </a:solidFill>
                </a:uFill>
                <a:latin typeface="Arial Narrow"/>
                <a:ea typeface="標楷體"/>
              </a:rPr>
              <a:t>本廠</a:t>
            </a:r>
            <a:r>
              <a:rPr b="0" lang="en-US" sz="1600" spc="-1" strike="noStrike" u="sng">
                <a:solidFill>
                  <a:srgbClr val="000000"/>
                </a:solidFill>
                <a:uFill>
                  <a:solidFill>
                    <a:srgbClr val="ffffff"/>
                  </a:solidFill>
                </a:uFill>
                <a:latin typeface="Arial Narrow"/>
                <a:ea typeface="標楷體"/>
              </a:rPr>
              <a:t>發票網路購買暨查詢系統</a:t>
            </a:r>
            <a:r>
              <a:rPr b="0" lang="en-US" sz="1600" spc="-1" strike="noStrike" u="sng">
                <a:solidFill>
                  <a:srgbClr val="0000ff"/>
                </a:solidFill>
                <a:uFill>
                  <a:solidFill>
                    <a:srgbClr val="ffffff"/>
                  </a:solidFill>
                </a:uFill>
                <a:latin typeface="Arial Narrow"/>
                <a:ea typeface="標楷體"/>
              </a:rPr>
              <a:t>(https://invoice.ppmof.gov.tw/)/</a:t>
            </a:r>
            <a:r>
              <a:rPr b="0" lang="en-US" sz="1600" spc="-1" strike="noStrike" u="sng">
                <a:solidFill>
                  <a:srgbClr val="0000ff"/>
                </a:solidFill>
                <a:uFill>
                  <a:solidFill>
                    <a:srgbClr val="ffffff"/>
                  </a:solidFill>
                </a:uFill>
                <a:latin typeface="Arial Narrow"/>
                <a:ea typeface="標楷體"/>
              </a:rPr>
              <a:t>發票申購</a:t>
            </a:r>
            <a:r>
              <a:rPr b="0" lang="en-US" sz="1600" spc="-1" strike="noStrike" u="sng">
                <a:solidFill>
                  <a:srgbClr val="0000ff"/>
                </a:solidFill>
                <a:uFill>
                  <a:solidFill>
                    <a:srgbClr val="ffffff"/>
                  </a:solidFill>
                </a:uFill>
                <a:latin typeface="Arial Narrow"/>
                <a:ea typeface="標楷體"/>
              </a:rPr>
              <a:t>/</a:t>
            </a:r>
            <a:r>
              <a:rPr b="0" lang="en-US" sz="1600" spc="-1" strike="noStrike" u="sng">
                <a:solidFill>
                  <a:srgbClr val="0000ff"/>
                </a:solidFill>
                <a:uFill>
                  <a:solidFill>
                    <a:srgbClr val="ffffff"/>
                  </a:solidFill>
                </a:uFill>
                <a:latin typeface="Arial Narrow"/>
                <a:ea typeface="標楷體"/>
              </a:rPr>
              <a:t>跨區網購</a:t>
            </a:r>
            <a:r>
              <a:rPr b="0" lang="en-US" sz="1600" spc="-1" strike="noStrike">
                <a:solidFill>
                  <a:srgbClr val="000000"/>
                </a:solidFill>
                <a:uFill>
                  <a:solidFill>
                    <a:srgbClr val="ffffff"/>
                  </a:solidFill>
                </a:uFill>
                <a:latin typeface="標楷體"/>
                <a:ea typeface="標楷體"/>
              </a:rPr>
              <a:t>，建立營   業人購買檔，可於「購買檔維護」逐筆新增輸入，亦可採「媒體轉入」功能轉入已編輯完成之申購檔。</a:t>
            </a:r>
            <a:endParaRPr b="0" lang="en-US" sz="1600" spc="-1" strike="noStrike">
              <a:solidFill>
                <a:srgbClr val="000000"/>
              </a:solidFill>
              <a:uFill>
                <a:solidFill>
                  <a:srgbClr val="ffffff"/>
                </a:solidFill>
              </a:uFill>
              <a:latin typeface="Arial"/>
            </a:endParaRPr>
          </a:p>
        </p:txBody>
      </p:sp>
      <p:sp>
        <p:nvSpPr>
          <p:cNvPr id="62" name="CustomShape 10"/>
          <p:cNvSpPr/>
          <p:nvPr/>
        </p:nvSpPr>
        <p:spPr>
          <a:xfrm>
            <a:off x="631080" y="3385080"/>
            <a:ext cx="8349120" cy="75420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63" name="CustomShape 11"/>
          <p:cNvSpPr/>
          <p:nvPr/>
        </p:nvSpPr>
        <p:spPr>
          <a:xfrm>
            <a:off x="649080" y="4248360"/>
            <a:ext cx="8331120" cy="52272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64" name="CustomShape 12"/>
          <p:cNvSpPr/>
          <p:nvPr/>
        </p:nvSpPr>
        <p:spPr>
          <a:xfrm>
            <a:off x="667080" y="4248360"/>
            <a:ext cx="8227080" cy="577080"/>
          </a:xfrm>
          <a:prstGeom prst="rect">
            <a:avLst/>
          </a:prstGeom>
          <a:noFill/>
          <a:ln>
            <a:noFill/>
          </a:ln>
        </p:spPr>
        <p:style>
          <a:lnRef idx="0"/>
          <a:fillRef idx="0"/>
          <a:effectRef idx="0"/>
          <a:fontRef idx="minor"/>
        </p:style>
        <p:txBody>
          <a:bodyPr lIns="90000" rIns="90000" tIns="45000" bIns="45000"/>
          <a:p>
            <a:pPr marL="182520" indent="-182160">
              <a:lnSpc>
                <a:spcPct val="100000"/>
              </a:lnSpc>
            </a:pPr>
            <a:r>
              <a:rPr b="0" lang="en-US" sz="1600" spc="-1" strike="noStrike">
                <a:solidFill>
                  <a:srgbClr val="000000"/>
                </a:solidFill>
                <a:uFill>
                  <a:solidFill>
                    <a:srgbClr val="ffffff"/>
                  </a:solidFill>
                </a:uFill>
                <a:latin typeface="標楷體"/>
                <a:ea typeface="標楷體"/>
              </a:rPr>
              <a:t>9.</a:t>
            </a:r>
            <a:r>
              <a:rPr b="0" lang="en-US" sz="1600" spc="-1" strike="noStrike">
                <a:solidFill>
                  <a:srgbClr val="000000"/>
                </a:solidFill>
                <a:uFill>
                  <a:solidFill>
                    <a:srgbClr val="ffffff"/>
                  </a:solidFill>
                </a:uFill>
                <a:latin typeface="標楷體"/>
                <a:ea typeface="標楷體"/>
              </a:rPr>
              <a:t>點選「建立訂單」系統將自動帶入上期申購資料及購買檔新增營業人資料，請確實調整  次期申購本數。</a:t>
            </a:r>
            <a:endParaRPr b="0" lang="en-US" sz="1600" spc="-1" strike="noStrike">
              <a:solidFill>
                <a:srgbClr val="000000"/>
              </a:solidFill>
              <a:uFill>
                <a:solidFill>
                  <a:srgbClr val="ffffff"/>
                </a:solidFill>
              </a:uFill>
              <a:latin typeface="Arial"/>
            </a:endParaRPr>
          </a:p>
        </p:txBody>
      </p:sp>
      <p:sp>
        <p:nvSpPr>
          <p:cNvPr id="65" name="CustomShape 13"/>
          <p:cNvSpPr/>
          <p:nvPr/>
        </p:nvSpPr>
        <p:spPr>
          <a:xfrm>
            <a:off x="649080" y="5302080"/>
            <a:ext cx="8331120" cy="136692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sp>
      <p:sp>
        <p:nvSpPr>
          <p:cNvPr id="66" name="CustomShape 14"/>
          <p:cNvSpPr/>
          <p:nvPr/>
        </p:nvSpPr>
        <p:spPr>
          <a:xfrm>
            <a:off x="649080" y="5302080"/>
            <a:ext cx="8258760" cy="1276920"/>
          </a:xfrm>
          <a:prstGeom prst="rect">
            <a:avLst/>
          </a:prstGeom>
          <a:noFill/>
          <a:ln>
            <a:noFill/>
          </a:ln>
        </p:spPr>
        <p:style>
          <a:lnRef idx="0"/>
          <a:fillRef idx="0"/>
          <a:effectRef idx="0"/>
          <a:fontRef idx="minor"/>
        </p:style>
        <p:txBody>
          <a:bodyPr lIns="90000" rIns="90000" tIns="45000" bIns="45000"/>
          <a:p>
            <a:pPr marL="179280" indent="-178920">
              <a:lnSpc>
                <a:spcPct val="100000"/>
              </a:lnSpc>
            </a:pPr>
            <a:r>
              <a:rPr b="0" lang="en-US" sz="1400" spc="-1" strike="noStrike">
                <a:solidFill>
                  <a:srgbClr val="ff0000"/>
                </a:solidFill>
                <a:uFill>
                  <a:solidFill>
                    <a:srgbClr val="ffffff"/>
                  </a:solidFill>
                </a:uFill>
                <a:latin typeface="Arial Narrow"/>
                <a:ea typeface="標楷體"/>
              </a:rPr>
              <a:t>【注意事項 】</a:t>
            </a:r>
            <a:endParaRPr b="0" lang="en-US" sz="14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000000"/>
                </a:solidFill>
                <a:uFill>
                  <a:solidFill>
                    <a:srgbClr val="ffffff"/>
                  </a:solidFill>
                </a:uFill>
                <a:latin typeface="Arial Narrow"/>
                <a:ea typeface="標楷體"/>
              </a:rPr>
              <a:t>1. </a:t>
            </a:r>
            <a:r>
              <a:rPr b="0" lang="en-US" sz="1600" spc="-1" strike="noStrike">
                <a:solidFill>
                  <a:srgbClr val="000000"/>
                </a:solidFill>
                <a:uFill>
                  <a:solidFill>
                    <a:srgbClr val="ffffff"/>
                  </a:solidFill>
                </a:uFill>
                <a:latin typeface="Arial Narrow"/>
                <a:ea typeface="標楷體"/>
              </a:rPr>
              <a:t>網購</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預購</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可跨轄區，如代理記帳業者可同時申購臺北市及臺中市營業人發票。</a:t>
            </a:r>
            <a:endParaRPr b="0" lang="en-US" sz="16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000000"/>
                </a:solidFill>
                <a:uFill>
                  <a:solidFill>
                    <a:srgbClr val="ffffff"/>
                  </a:solidFill>
                </a:uFill>
                <a:latin typeface="Arial Narrow"/>
                <a:ea typeface="標楷體"/>
              </a:rPr>
              <a:t>2. </a:t>
            </a:r>
            <a:r>
              <a:rPr b="0" lang="en-US" sz="1600" spc="-1" strike="noStrike">
                <a:solidFill>
                  <a:srgbClr val="000000"/>
                </a:solidFill>
                <a:uFill>
                  <a:solidFill>
                    <a:srgbClr val="ffffff"/>
                  </a:solidFill>
                </a:uFill>
                <a:latin typeface="Arial Narrow"/>
                <a:ea typeface="標楷體"/>
              </a:rPr>
              <a:t>如訂單顯示異常，請至「異常清單查詢」功能進行查詢。</a:t>
            </a:r>
            <a:endParaRPr b="0" lang="en-US" sz="16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ff0000"/>
                </a:solidFill>
                <a:uFill>
                  <a:solidFill>
                    <a:srgbClr val="ffffff"/>
                  </a:solidFill>
                </a:uFill>
                <a:latin typeface="Arial Narrow"/>
                <a:ea typeface="標楷體"/>
              </a:rPr>
              <a:t>3.</a:t>
            </a:r>
            <a:r>
              <a:rPr b="0" lang="en-US" sz="1600" spc="-1" strike="noStrike">
                <a:solidFill>
                  <a:srgbClr val="ff0000"/>
                </a:solidFill>
                <a:uFill>
                  <a:solidFill>
                    <a:srgbClr val="ffffff"/>
                  </a:solidFill>
                </a:uFill>
                <a:latin typeface="Arial Narrow"/>
                <a:ea typeface="標楷體"/>
              </a:rPr>
              <a:t>原訂購成功已繳款，卻於雙月初受停、限購致無法順利購得發票者，本廠將予退費，該退費金額轉預付金，可自次期統一發票申購使用。</a:t>
            </a:r>
            <a:endParaRPr b="0" lang="en-US" sz="1600" spc="-1" strike="noStrike">
              <a:solidFill>
                <a:srgbClr val="000000"/>
              </a:solidFill>
              <a:uFill>
                <a:solidFill>
                  <a:srgbClr val="ffffff"/>
                </a:solidFill>
              </a:uFill>
              <a:latin typeface="Arial"/>
            </a:endParaRPr>
          </a:p>
        </p:txBody>
      </p:sp>
    </p:spTree>
  </p:cSld>
  <p:timing>
    <p:tnLst>
      <p:par>
        <p:cTn id="3" dur="indefinite" restart="never" nodeType="tmRoot">
          <p:childTnLst>
            <p:seq>
              <p:cTn id="4" nodeType="mainSeq"/>
              <p:prevCondLst>
                <p:cond delay="0" evt="onPrev">
                  <p:tgtEl>
                    <p:sldTgt/>
                  </p:tgtEl>
                </p:cond>
              </p:prevCondLst>
              <p:nextCondLst>
                <p:cond delay="0" evt="onNext">
                  <p:tgtEl>
                    <p:sldTgt/>
                  </p:tgtEl>
                </p:cond>
              </p:nextCondLst>
            </p:seq>
          </p:childTnLst>
        </p:cTn>
      </p:par>
    </p:tnLst>
  </p:timing>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67" name="CustomShape 1"/>
          <p:cNvSpPr/>
          <p:nvPr/>
        </p:nvSpPr>
        <p:spPr>
          <a:xfrm>
            <a:off x="230400" y="836640"/>
            <a:ext cx="431640" cy="115956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950" spc="-1" strike="noStrike">
                <a:solidFill>
                  <a:srgbClr val="ffffff"/>
                </a:solidFill>
                <a:uFill>
                  <a:solidFill>
                    <a:srgbClr val="ffffff"/>
                  </a:solidFill>
                </a:uFill>
                <a:latin typeface="Arial Narrow"/>
                <a:ea typeface="標楷體"/>
              </a:rPr>
              <a:t>修改階段</a:t>
            </a:r>
            <a:endParaRPr b="0" lang="en-US" sz="1950" spc="-1" strike="noStrike">
              <a:solidFill>
                <a:srgbClr val="000000"/>
              </a:solidFill>
              <a:uFill>
                <a:solidFill>
                  <a:srgbClr val="ffffff"/>
                </a:solidFill>
              </a:uFill>
              <a:latin typeface="Arial"/>
            </a:endParaRPr>
          </a:p>
        </p:txBody>
      </p:sp>
      <p:sp>
        <p:nvSpPr>
          <p:cNvPr id="68" name="CustomShape 2"/>
          <p:cNvSpPr/>
          <p:nvPr/>
        </p:nvSpPr>
        <p:spPr>
          <a:xfrm>
            <a:off x="827640" y="836640"/>
            <a:ext cx="8110080" cy="741600"/>
          </a:xfrm>
          <a:prstGeom prst="roundRect">
            <a:avLst>
              <a:gd name="adj" fmla="val 10732"/>
            </a:avLst>
          </a:prstGeom>
          <a:noFill/>
          <a:ln>
            <a:round/>
          </a:ln>
        </p:spPr>
        <p:style>
          <a:lnRef idx="2">
            <a:schemeClr val="accent1">
              <a:shade val="50000"/>
            </a:schemeClr>
          </a:lnRef>
          <a:fillRef idx="1">
            <a:schemeClr val="accent1"/>
          </a:fillRef>
          <a:effectRef idx="0">
            <a:schemeClr val="accent1"/>
          </a:effectRef>
          <a:fontRef idx="minor"/>
        </p:style>
        <p:txBody>
          <a:bodyPr lIns="36000" rIns="36000" tIns="45000" bIns="45000" anchor="ctr"/>
          <a:p>
            <a:pPr marL="272880" indent="-272520">
              <a:lnSpc>
                <a:spcPct val="100000"/>
              </a:lnSpc>
            </a:pPr>
            <a:r>
              <a:rPr b="0" lang="en-US" sz="1600" spc="-1" strike="noStrike">
                <a:solidFill>
                  <a:srgbClr val="000000"/>
                </a:solidFill>
                <a:uFill>
                  <a:solidFill>
                    <a:srgbClr val="ffffff"/>
                  </a:solidFill>
                </a:uFill>
                <a:latin typeface="Arial Narrow"/>
                <a:ea typeface="標楷體"/>
              </a:rPr>
              <a:t>12.</a:t>
            </a: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訂單成立後於網路申購受理期間</a:t>
            </a:r>
            <a:r>
              <a:rPr b="0" lang="en-US" sz="1600" spc="-1" strike="noStrike">
                <a:solidFill>
                  <a:srgbClr val="ff0000"/>
                </a:solidFill>
                <a:uFill>
                  <a:solidFill>
                    <a:srgbClr val="ffffff"/>
                  </a:solidFill>
                </a:uFill>
                <a:latin typeface="Arial Narrow"/>
                <a:ea typeface="標楷體"/>
              </a:rPr>
              <a:t>(</a:t>
            </a:r>
            <a:r>
              <a:rPr b="0" lang="en-US" sz="1600" spc="-1" strike="noStrike">
                <a:solidFill>
                  <a:srgbClr val="ff0000"/>
                </a:solidFill>
                <a:uFill>
                  <a:solidFill>
                    <a:srgbClr val="ffffff"/>
                  </a:solidFill>
                </a:uFill>
                <a:latin typeface="Arial Narrow"/>
                <a:ea typeface="標楷體"/>
              </a:rPr>
              <a:t>第一批於上期單月底前、第二批於上期雙月</a:t>
            </a:r>
            <a:r>
              <a:rPr b="0" lang="en-US" sz="1600" spc="-1" strike="noStrike">
                <a:solidFill>
                  <a:srgbClr val="ff0000"/>
                </a:solidFill>
                <a:uFill>
                  <a:solidFill>
                    <a:srgbClr val="ffffff"/>
                  </a:solidFill>
                </a:uFill>
                <a:latin typeface="Arial Narrow"/>
                <a:ea typeface="標楷體"/>
              </a:rPr>
              <a:t>10</a:t>
            </a:r>
            <a:r>
              <a:rPr b="0" lang="en-US" sz="1600" spc="-1" strike="noStrike">
                <a:solidFill>
                  <a:srgbClr val="ff0000"/>
                </a:solidFill>
                <a:uFill>
                  <a:solidFill>
                    <a:srgbClr val="ffffff"/>
                  </a:solidFill>
                </a:uFill>
                <a:latin typeface="Arial Narrow"/>
                <a:ea typeface="標楷體"/>
              </a:rPr>
              <a:t>日前</a:t>
            </a:r>
            <a:r>
              <a:rPr b="0" lang="en-US" sz="1600" spc="-1" strike="noStrike">
                <a:solidFill>
                  <a:srgbClr val="ff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登入本廠</a:t>
            </a:r>
            <a:r>
              <a:rPr b="0" lang="en-US" sz="1600" spc="-1" strike="noStrike" u="sng">
                <a:solidFill>
                  <a:srgbClr val="000000"/>
                </a:solidFill>
                <a:uFill>
                  <a:solidFill>
                    <a:srgbClr val="ffffff"/>
                  </a:solidFill>
                </a:uFill>
                <a:latin typeface="Arial Narrow"/>
                <a:ea typeface="標楷體"/>
              </a:rPr>
              <a:t>發票網路購買暨查詢系統</a:t>
            </a:r>
            <a:r>
              <a:rPr b="0" lang="en-US" sz="1600" spc="-1" strike="noStrike" u="sng">
                <a:solidFill>
                  <a:srgbClr val="0000ff"/>
                </a:solidFill>
                <a:uFill>
                  <a:solidFill>
                    <a:srgbClr val="ffffff"/>
                  </a:solidFill>
                </a:uFill>
                <a:latin typeface="Arial Narrow"/>
                <a:ea typeface="標楷體"/>
              </a:rPr>
              <a:t>(https://invoice.ppmof.gov.tw/)/</a:t>
            </a:r>
            <a:r>
              <a:rPr b="0" lang="en-US" sz="1600" spc="-1" strike="noStrike" u="sng">
                <a:solidFill>
                  <a:srgbClr val="0000ff"/>
                </a:solidFill>
                <a:uFill>
                  <a:solidFill>
                    <a:srgbClr val="ffffff"/>
                  </a:solidFill>
                </a:uFill>
                <a:latin typeface="Arial Narrow"/>
                <a:ea typeface="標楷體"/>
              </a:rPr>
              <a:t>發票申購</a:t>
            </a:r>
            <a:r>
              <a:rPr b="0" lang="en-US" sz="1600" spc="-1" strike="noStrike" u="sng">
                <a:solidFill>
                  <a:srgbClr val="0000ff"/>
                </a:solidFill>
                <a:uFill>
                  <a:solidFill>
                    <a:srgbClr val="ffffff"/>
                  </a:solidFill>
                </a:uFill>
                <a:latin typeface="Arial Narrow"/>
                <a:ea typeface="標楷體"/>
              </a:rPr>
              <a:t>/</a:t>
            </a:r>
            <a:r>
              <a:rPr b="0" lang="en-US" sz="1600" spc="-1" strike="noStrike" u="sng">
                <a:solidFill>
                  <a:srgbClr val="0000ff"/>
                </a:solidFill>
                <a:uFill>
                  <a:solidFill>
                    <a:srgbClr val="ffffff"/>
                  </a:solidFill>
                </a:uFill>
                <a:latin typeface="Arial Narrow"/>
                <a:ea typeface="標楷體"/>
              </a:rPr>
              <a:t>跨區網購</a:t>
            </a:r>
            <a:r>
              <a:rPr b="0" lang="en-US" sz="1600" spc="-1" strike="noStrike">
                <a:solidFill>
                  <a:srgbClr val="000000"/>
                </a:solidFill>
                <a:uFill>
                  <a:solidFill>
                    <a:srgbClr val="ffffff"/>
                  </a:solidFill>
                </a:uFill>
                <a:latin typeface="Arial Narrow"/>
                <a:ea typeface="標楷體"/>
              </a:rPr>
              <a:t>，進入「訂單查詢」點選</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修改訂單</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修改申購本、組數</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送出。</a:t>
            </a:r>
            <a:endParaRPr b="0" lang="en-US" sz="1600" spc="-1" strike="noStrike">
              <a:solidFill>
                <a:srgbClr val="000000"/>
              </a:solidFill>
              <a:uFill>
                <a:solidFill>
                  <a:srgbClr val="ffffff"/>
                </a:solidFill>
              </a:uFill>
              <a:latin typeface="Arial"/>
            </a:endParaRPr>
          </a:p>
        </p:txBody>
      </p:sp>
      <p:sp>
        <p:nvSpPr>
          <p:cNvPr id="69" name="CustomShape 3"/>
          <p:cNvSpPr/>
          <p:nvPr/>
        </p:nvSpPr>
        <p:spPr>
          <a:xfrm>
            <a:off x="827640" y="1688760"/>
            <a:ext cx="4392000" cy="3250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txBody>
          <a:bodyPr lIns="36000" rIns="36000" tIns="45000" bIns="45000" anchor="ctr"/>
          <a:p>
            <a:pPr>
              <a:lnSpc>
                <a:spcPct val="100000"/>
              </a:lnSpc>
            </a:pPr>
            <a:r>
              <a:rPr b="0" lang="en-US" sz="1600" spc="-1" strike="noStrike">
                <a:solidFill>
                  <a:srgbClr val="000000"/>
                </a:solidFill>
                <a:uFill>
                  <a:solidFill>
                    <a:srgbClr val="ffffff"/>
                  </a:solidFill>
                </a:uFill>
                <a:latin typeface="Arial Narrow"/>
                <a:ea typeface="標楷體"/>
              </a:rPr>
              <a:t>13.</a:t>
            </a: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點選</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送出</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確認付款方式</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送出訂單</a:t>
            </a:r>
            <a:endParaRPr b="0" lang="en-US" sz="1600" spc="-1" strike="noStrike">
              <a:solidFill>
                <a:srgbClr val="000000"/>
              </a:solidFill>
              <a:uFill>
                <a:solidFill>
                  <a:srgbClr val="ffffff"/>
                </a:solidFill>
              </a:uFill>
              <a:latin typeface="Arial"/>
            </a:endParaRPr>
          </a:p>
        </p:txBody>
      </p:sp>
      <p:sp>
        <p:nvSpPr>
          <p:cNvPr id="70" name="CustomShape 4"/>
          <p:cNvSpPr/>
          <p:nvPr/>
        </p:nvSpPr>
        <p:spPr>
          <a:xfrm>
            <a:off x="5436000" y="1745280"/>
            <a:ext cx="431640" cy="276480"/>
          </a:xfrm>
          <a:prstGeom prst="rightArrow">
            <a:avLst>
              <a:gd name="adj1" fmla="val 50000"/>
              <a:gd name="adj2" fmla="val 50000"/>
            </a:avLst>
          </a:prstGeom>
          <a:ln>
            <a:round/>
          </a:ln>
        </p:spPr>
        <p:style>
          <a:lnRef idx="2">
            <a:schemeClr val="accent1">
              <a:shade val="50000"/>
            </a:schemeClr>
          </a:lnRef>
          <a:fillRef idx="1">
            <a:schemeClr val="accent1"/>
          </a:fillRef>
          <a:effectRef idx="0">
            <a:schemeClr val="accent1"/>
          </a:effectRef>
          <a:fontRef idx="minor"/>
        </p:style>
      </p:sp>
      <p:sp>
        <p:nvSpPr>
          <p:cNvPr id="71" name="CustomShape 5"/>
          <p:cNvSpPr/>
          <p:nvPr/>
        </p:nvSpPr>
        <p:spPr>
          <a:xfrm>
            <a:off x="6012000" y="1673640"/>
            <a:ext cx="2925360" cy="32508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txBody>
          <a:bodyPr lIns="36000" rIns="36000" tIns="45000" bIns="45000" anchor="ctr"/>
          <a:p>
            <a:pPr>
              <a:lnSpc>
                <a:spcPct val="100000"/>
              </a:lnSpc>
            </a:pPr>
            <a:r>
              <a:rPr b="0" lang="en-US" sz="1600" spc="-1" strike="noStrike">
                <a:solidFill>
                  <a:srgbClr val="000000"/>
                </a:solidFill>
                <a:uFill>
                  <a:solidFill>
                    <a:srgbClr val="ffffff"/>
                  </a:solidFill>
                </a:uFill>
                <a:latin typeface="Arial Narrow"/>
                <a:ea typeface="標楷體"/>
              </a:rPr>
              <a:t>14.</a:t>
            </a:r>
            <a:r>
              <a:rPr b="0" lang="en-US" sz="1600" spc="-1" strike="noStrike">
                <a:solidFill>
                  <a:srgbClr val="000000"/>
                </a:solidFill>
                <a:uFill>
                  <a:solidFill>
                    <a:srgbClr val="ffffff"/>
                  </a:solidFill>
                </a:uFill>
                <a:latin typeface="Arial Narrow"/>
                <a:ea typeface="標楷體"/>
              </a:rPr>
              <a:t>訂單修改完成</a:t>
            </a:r>
            <a:endParaRPr b="0" lang="en-US" sz="1600" spc="-1" strike="noStrike">
              <a:solidFill>
                <a:srgbClr val="000000"/>
              </a:solidFill>
              <a:uFill>
                <a:solidFill>
                  <a:srgbClr val="ffffff"/>
                </a:solidFill>
              </a:uFill>
              <a:latin typeface="Arial"/>
            </a:endParaRPr>
          </a:p>
        </p:txBody>
      </p:sp>
      <p:sp>
        <p:nvSpPr>
          <p:cNvPr id="72" name="CustomShape 6"/>
          <p:cNvSpPr/>
          <p:nvPr/>
        </p:nvSpPr>
        <p:spPr>
          <a:xfrm>
            <a:off x="230400" y="2133000"/>
            <a:ext cx="431640" cy="216000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950" spc="-1" strike="noStrike">
                <a:solidFill>
                  <a:srgbClr val="ffffff"/>
                </a:solidFill>
                <a:uFill>
                  <a:solidFill>
                    <a:srgbClr val="ffffff"/>
                  </a:solidFill>
                </a:uFill>
                <a:latin typeface="Arial Narrow"/>
                <a:ea typeface="標楷體"/>
              </a:rPr>
              <a:t>扣款</a:t>
            </a:r>
            <a:endParaRPr b="0" lang="en-US" sz="1950" spc="-1" strike="noStrike">
              <a:solidFill>
                <a:srgbClr val="000000"/>
              </a:solidFill>
              <a:uFill>
                <a:solidFill>
                  <a:srgbClr val="ffffff"/>
                </a:solidFill>
              </a:uFill>
              <a:latin typeface="Arial"/>
            </a:endParaRPr>
          </a:p>
        </p:txBody>
      </p:sp>
      <p:sp>
        <p:nvSpPr>
          <p:cNvPr id="73" name="CustomShape 7"/>
          <p:cNvSpPr/>
          <p:nvPr/>
        </p:nvSpPr>
        <p:spPr>
          <a:xfrm>
            <a:off x="812520" y="2133000"/>
            <a:ext cx="4407120" cy="1243080"/>
          </a:xfrm>
          <a:prstGeom prst="roundRect">
            <a:avLst>
              <a:gd name="adj" fmla="val 8485"/>
            </a:avLst>
          </a:prstGeom>
          <a:noFill/>
          <a:ln>
            <a:round/>
          </a:ln>
        </p:spPr>
        <p:style>
          <a:lnRef idx="2">
            <a:schemeClr val="accent1">
              <a:shade val="50000"/>
            </a:schemeClr>
          </a:lnRef>
          <a:fillRef idx="1">
            <a:schemeClr val="accent1"/>
          </a:fillRef>
          <a:effectRef idx="0">
            <a:schemeClr val="accent1"/>
          </a:effectRef>
          <a:fontRef idx="minor"/>
        </p:style>
        <p:txBody>
          <a:bodyPr lIns="36000" rIns="36000" tIns="36000" bIns="36000" anchor="ctr"/>
          <a:p>
            <a:pPr marL="357120" indent="-356760">
              <a:lnSpc>
                <a:spcPct val="100000"/>
              </a:lnSpc>
            </a:pPr>
            <a:r>
              <a:rPr b="0" lang="en-US" sz="1600" spc="-1" strike="noStrike">
                <a:solidFill>
                  <a:srgbClr val="000000"/>
                </a:solidFill>
                <a:uFill>
                  <a:solidFill>
                    <a:srgbClr val="ffffff"/>
                  </a:solidFill>
                </a:uFill>
                <a:latin typeface="Arial Narrow"/>
                <a:ea typeface="標楷體"/>
              </a:rPr>
              <a:t>15a.</a:t>
            </a: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授權扣款銀行帳號扣款：第一批申購者按訂單扣除異常營業人之申購資料後之總金額於雙月</a:t>
            </a:r>
            <a:r>
              <a:rPr b="0" lang="en-US" sz="1600" spc="-1" strike="noStrike">
                <a:solidFill>
                  <a:srgbClr val="000000"/>
                </a:solidFill>
                <a:uFill>
                  <a:solidFill>
                    <a:srgbClr val="ffffff"/>
                  </a:solidFill>
                </a:uFill>
                <a:latin typeface="Arial Narrow"/>
                <a:ea typeface="標楷體"/>
              </a:rPr>
              <a:t>1</a:t>
            </a:r>
            <a:r>
              <a:rPr b="0" lang="en-US" sz="1600" spc="-1" strike="noStrike">
                <a:solidFill>
                  <a:srgbClr val="000000"/>
                </a:solidFill>
                <a:uFill>
                  <a:solidFill>
                    <a:srgbClr val="ffffff"/>
                  </a:solidFill>
                </a:uFill>
                <a:latin typeface="Arial Narrow"/>
                <a:ea typeface="標楷體"/>
              </a:rPr>
              <a:t>日扣款</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遇例假日順延</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；第二批申購者按訂單扣除異常營業人之申購資料後之總金額於雙月</a:t>
            </a:r>
            <a:r>
              <a:rPr b="0" lang="en-US" sz="1600" spc="-1" strike="noStrike">
                <a:solidFill>
                  <a:srgbClr val="000000"/>
                </a:solidFill>
                <a:uFill>
                  <a:solidFill>
                    <a:srgbClr val="ffffff"/>
                  </a:solidFill>
                </a:uFill>
                <a:latin typeface="Arial Narrow"/>
                <a:ea typeface="標楷體"/>
              </a:rPr>
              <a:t>11</a:t>
            </a:r>
            <a:r>
              <a:rPr b="0" lang="en-US" sz="1600" spc="-1" strike="noStrike">
                <a:solidFill>
                  <a:srgbClr val="000000"/>
                </a:solidFill>
                <a:uFill>
                  <a:solidFill>
                    <a:srgbClr val="ffffff"/>
                  </a:solidFill>
                </a:uFill>
                <a:latin typeface="Arial Narrow"/>
                <a:ea typeface="標楷體"/>
              </a:rPr>
              <a:t>日扣款</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遇例假日順延</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a:t>
            </a:r>
            <a:endParaRPr b="0" lang="en-US" sz="1600" spc="-1" strike="noStrike">
              <a:solidFill>
                <a:srgbClr val="000000"/>
              </a:solidFill>
              <a:uFill>
                <a:solidFill>
                  <a:srgbClr val="ffffff"/>
                </a:solidFill>
              </a:uFill>
              <a:latin typeface="Arial"/>
            </a:endParaRPr>
          </a:p>
        </p:txBody>
      </p:sp>
      <p:sp>
        <p:nvSpPr>
          <p:cNvPr id="74" name="CustomShape 8"/>
          <p:cNvSpPr/>
          <p:nvPr/>
        </p:nvSpPr>
        <p:spPr>
          <a:xfrm>
            <a:off x="6012000" y="2121120"/>
            <a:ext cx="2925360" cy="1254960"/>
          </a:xfrm>
          <a:prstGeom prst="roundRect">
            <a:avLst>
              <a:gd name="adj" fmla="val 8509"/>
            </a:avLst>
          </a:prstGeom>
          <a:noFill/>
          <a:ln>
            <a:round/>
          </a:ln>
        </p:spPr>
        <p:style>
          <a:lnRef idx="2">
            <a:schemeClr val="accent1">
              <a:shade val="50000"/>
            </a:schemeClr>
          </a:lnRef>
          <a:fillRef idx="1">
            <a:schemeClr val="accent1"/>
          </a:fillRef>
          <a:effectRef idx="0">
            <a:schemeClr val="accent1"/>
          </a:effectRef>
          <a:fontRef idx="minor"/>
        </p:style>
        <p:txBody>
          <a:bodyPr lIns="36000" rIns="36000" tIns="0" bIns="0"/>
          <a:p>
            <a:pPr marL="361800" indent="-361440">
              <a:lnSpc>
                <a:spcPct val="100000"/>
              </a:lnSpc>
            </a:pPr>
            <a:r>
              <a:rPr b="0" lang="en-US" sz="1600" spc="-1" strike="noStrike">
                <a:solidFill>
                  <a:srgbClr val="000000"/>
                </a:solidFill>
                <a:uFill>
                  <a:solidFill>
                    <a:srgbClr val="ffffff"/>
                  </a:solidFill>
                </a:uFill>
                <a:latin typeface="Arial Narrow"/>
                <a:ea typeface="標楷體"/>
              </a:rPr>
              <a:t>15b.</a:t>
            </a: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台灣</a:t>
            </a:r>
            <a:r>
              <a:rPr b="0" lang="en-US" sz="1600" spc="-1" strike="noStrike">
                <a:solidFill>
                  <a:srgbClr val="000000"/>
                </a:solidFill>
                <a:uFill>
                  <a:solidFill>
                    <a:srgbClr val="ffffff"/>
                  </a:solidFill>
                </a:uFill>
                <a:latin typeface="Arial Narrow"/>
                <a:ea typeface="標楷體"/>
              </a:rPr>
              <a:t>pay</a:t>
            </a:r>
            <a:r>
              <a:rPr b="0" lang="en-US" sz="1600" spc="-1" strike="noStrike">
                <a:solidFill>
                  <a:srgbClr val="000000"/>
                </a:solidFill>
                <a:uFill>
                  <a:solidFill>
                    <a:srgbClr val="ffffff"/>
                  </a:solidFill>
                </a:uFill>
                <a:latin typeface="Arial Narrow"/>
                <a:ea typeface="標楷體"/>
              </a:rPr>
              <a:t>或虛擬帳戶：第一批請於單月底前完成繳款；第二批請於雙月</a:t>
            </a:r>
            <a:r>
              <a:rPr b="0" lang="en-US" sz="1600" spc="-1" strike="noStrike">
                <a:solidFill>
                  <a:srgbClr val="000000"/>
                </a:solidFill>
                <a:uFill>
                  <a:solidFill>
                    <a:srgbClr val="ffffff"/>
                  </a:solidFill>
                </a:uFill>
                <a:latin typeface="Arial Narrow"/>
                <a:ea typeface="標楷體"/>
              </a:rPr>
              <a:t>10</a:t>
            </a:r>
            <a:r>
              <a:rPr b="0" lang="en-US" sz="1600" spc="-1" strike="noStrike">
                <a:solidFill>
                  <a:srgbClr val="000000"/>
                </a:solidFill>
                <a:uFill>
                  <a:solidFill>
                    <a:srgbClr val="ffffff"/>
                  </a:solidFill>
                </a:uFill>
                <a:latin typeface="Arial Narrow"/>
                <a:ea typeface="標楷體"/>
              </a:rPr>
              <a:t>日前完成繳款。</a:t>
            </a:r>
            <a:endParaRPr b="0" lang="en-US" sz="1600" spc="-1" strike="noStrike">
              <a:solidFill>
                <a:srgbClr val="000000"/>
              </a:solidFill>
              <a:uFill>
                <a:solidFill>
                  <a:srgbClr val="ffffff"/>
                </a:solidFill>
              </a:uFill>
              <a:latin typeface="Arial"/>
            </a:endParaRPr>
          </a:p>
        </p:txBody>
      </p:sp>
      <p:sp>
        <p:nvSpPr>
          <p:cNvPr id="75" name="CustomShape 9"/>
          <p:cNvSpPr/>
          <p:nvPr/>
        </p:nvSpPr>
        <p:spPr>
          <a:xfrm>
            <a:off x="220680" y="4504680"/>
            <a:ext cx="431640" cy="2166480"/>
          </a:xfrm>
          <a:prstGeom prst="rect">
            <a:avLst/>
          </a:prstGeom>
          <a:solidFill>
            <a:schemeClr val="accent1">
              <a:lumMod val="75000"/>
            </a:schemeClr>
          </a:solidFill>
          <a:ln>
            <a:solidFill>
              <a:schemeClr val="accent1">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950" spc="-1" strike="noStrike">
                <a:solidFill>
                  <a:srgbClr val="ffffff"/>
                </a:solidFill>
                <a:uFill>
                  <a:solidFill>
                    <a:srgbClr val="ffffff"/>
                  </a:solidFill>
                </a:uFill>
                <a:latin typeface="Arial Narrow"/>
                <a:ea typeface="標楷體"/>
              </a:rPr>
              <a:t>出貨階段</a:t>
            </a:r>
            <a:endParaRPr b="0" lang="en-US" sz="1950" spc="-1" strike="noStrike">
              <a:solidFill>
                <a:srgbClr val="000000"/>
              </a:solidFill>
              <a:uFill>
                <a:solidFill>
                  <a:srgbClr val="ffffff"/>
                </a:solidFill>
              </a:uFill>
              <a:latin typeface="Arial"/>
            </a:endParaRPr>
          </a:p>
        </p:txBody>
      </p:sp>
      <p:sp>
        <p:nvSpPr>
          <p:cNvPr id="76" name="CustomShape 10"/>
          <p:cNvSpPr/>
          <p:nvPr/>
        </p:nvSpPr>
        <p:spPr>
          <a:xfrm>
            <a:off x="816840" y="4504680"/>
            <a:ext cx="8120880" cy="3470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txBody>
          <a:bodyPr lIns="36000" rIns="36000" tIns="45000" bIns="45000" anchor="ctr"/>
          <a:p>
            <a:pPr marL="360360" indent="-360000">
              <a:lnSpc>
                <a:spcPct val="100000"/>
              </a:lnSpc>
            </a:pPr>
            <a:r>
              <a:rPr b="0" lang="en-US" sz="1600" spc="-1" strike="noStrike">
                <a:solidFill>
                  <a:srgbClr val="000000"/>
                </a:solidFill>
                <a:uFill>
                  <a:solidFill>
                    <a:srgbClr val="ffffff"/>
                  </a:solidFill>
                </a:uFill>
                <a:latin typeface="Arial Narrow"/>
                <a:ea typeface="標楷體"/>
              </a:rPr>
              <a:t>16.</a:t>
            </a: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核對外箱貼紙註記運送代號與統一發票簽收單上註記運送代號及運送箱數相符後簽收。</a:t>
            </a:r>
            <a:endParaRPr b="0" lang="en-US" sz="1600" spc="-1" strike="noStrike">
              <a:solidFill>
                <a:srgbClr val="000000"/>
              </a:solidFill>
              <a:uFill>
                <a:solidFill>
                  <a:srgbClr val="ffffff"/>
                </a:solidFill>
              </a:uFill>
              <a:latin typeface="Arial"/>
            </a:endParaRPr>
          </a:p>
        </p:txBody>
      </p:sp>
      <p:sp>
        <p:nvSpPr>
          <p:cNvPr id="77" name="CustomShape 11"/>
          <p:cNvSpPr/>
          <p:nvPr/>
        </p:nvSpPr>
        <p:spPr>
          <a:xfrm>
            <a:off x="782280" y="3501000"/>
            <a:ext cx="8155440" cy="7916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78" name="CustomShape 12"/>
          <p:cNvSpPr/>
          <p:nvPr/>
        </p:nvSpPr>
        <p:spPr>
          <a:xfrm>
            <a:off x="838440" y="3501000"/>
            <a:ext cx="7803000" cy="790200"/>
          </a:xfrm>
          <a:prstGeom prst="rect">
            <a:avLst/>
          </a:prstGeom>
          <a:noFill/>
          <a:ln>
            <a:noFill/>
          </a:ln>
        </p:spPr>
        <p:style>
          <a:lnRef idx="0"/>
          <a:fillRef idx="0"/>
          <a:effectRef idx="0"/>
          <a:fontRef idx="minor"/>
        </p:style>
        <p:txBody>
          <a:bodyPr lIns="90000" rIns="90000" tIns="45000" bIns="45000"/>
          <a:p>
            <a:pPr marL="179280" indent="-178920">
              <a:lnSpc>
                <a:spcPct val="100000"/>
              </a:lnSpc>
            </a:pPr>
            <a:r>
              <a:rPr b="0" lang="en-US" sz="1400" spc="-1" strike="noStrike">
                <a:solidFill>
                  <a:srgbClr val="ff0000"/>
                </a:solidFill>
                <a:uFill>
                  <a:solidFill>
                    <a:srgbClr val="ffffff"/>
                  </a:solidFill>
                </a:uFill>
                <a:latin typeface="Arial Narrow"/>
                <a:ea typeface="標楷體"/>
              </a:rPr>
              <a:t>【注意事項 】</a:t>
            </a:r>
            <a:endParaRPr b="0" lang="en-US" sz="1400" spc="-1" strike="noStrike">
              <a:solidFill>
                <a:srgbClr val="000000"/>
              </a:solidFill>
              <a:uFill>
                <a:solidFill>
                  <a:srgbClr val="ffffff"/>
                </a:solidFill>
              </a:uFill>
              <a:latin typeface="Arial"/>
            </a:endParaRPr>
          </a:p>
          <a:p>
            <a:pPr marL="174600" indent="-174240">
              <a:lnSpc>
                <a:spcPct val="100000"/>
              </a:lnSpc>
            </a:pPr>
            <a:r>
              <a:rPr b="0" lang="en-US" sz="1600" spc="-1" strike="noStrike">
                <a:solidFill>
                  <a:srgbClr val="000000"/>
                </a:solidFill>
                <a:uFill>
                  <a:solidFill>
                    <a:srgbClr val="ffffff"/>
                  </a:solidFill>
                </a:uFill>
                <a:latin typeface="Arial Narrow"/>
                <a:ea typeface="標楷體"/>
              </a:rPr>
              <a:t>1.  </a:t>
            </a:r>
            <a:r>
              <a:rPr b="0" lang="en-US" sz="1600" spc="-1" strike="noStrike">
                <a:solidFill>
                  <a:srgbClr val="000000"/>
                </a:solidFill>
                <a:uFill>
                  <a:solidFill>
                    <a:srgbClr val="ffffff"/>
                  </a:solidFill>
                </a:uFill>
                <a:latin typeface="Arial Narrow"/>
                <a:ea typeface="標楷體"/>
              </a:rPr>
              <a:t>如遇指定授權轉帳銀行帳戶餘額不足，將由銀行或財政部印刷廠專人電話通知。</a:t>
            </a:r>
            <a:endParaRPr b="0" lang="en-US" sz="1600" spc="-1" strike="noStrike">
              <a:solidFill>
                <a:srgbClr val="000000"/>
              </a:solidFill>
              <a:uFill>
                <a:solidFill>
                  <a:srgbClr val="ffffff"/>
                </a:solidFill>
              </a:uFill>
              <a:latin typeface="Arial"/>
            </a:endParaRPr>
          </a:p>
          <a:p>
            <a:pPr marL="179280" indent="-178920">
              <a:lnSpc>
                <a:spcPct val="100000"/>
              </a:lnSpc>
            </a:pPr>
            <a:r>
              <a:rPr b="0" lang="en-US" sz="1600" spc="-1" strike="noStrike">
                <a:solidFill>
                  <a:srgbClr val="000000"/>
                </a:solidFill>
                <a:uFill>
                  <a:solidFill>
                    <a:srgbClr val="ffffff"/>
                  </a:solidFill>
                </a:uFill>
                <a:latin typeface="Arial Narrow"/>
                <a:ea typeface="標楷體"/>
              </a:rPr>
              <a:t>2.  </a:t>
            </a:r>
            <a:r>
              <a:rPr b="0" lang="en-US" sz="1600" spc="-1" strike="noStrike">
                <a:solidFill>
                  <a:srgbClr val="000000"/>
                </a:solidFill>
                <a:uFill>
                  <a:solidFill>
                    <a:srgbClr val="ffffff"/>
                  </a:solidFill>
                </a:uFill>
                <a:latin typeface="Arial Narrow"/>
                <a:ea typeface="標楷體"/>
              </a:rPr>
              <a:t>採台灣</a:t>
            </a:r>
            <a:r>
              <a:rPr b="0" lang="en-US" sz="1600" spc="-1" strike="noStrike">
                <a:solidFill>
                  <a:srgbClr val="000000"/>
                </a:solidFill>
                <a:uFill>
                  <a:solidFill>
                    <a:srgbClr val="ffffff"/>
                  </a:solidFill>
                </a:uFill>
                <a:latin typeface="Arial Narrow"/>
                <a:ea typeface="標楷體"/>
              </a:rPr>
              <a:t>pay</a:t>
            </a:r>
            <a:r>
              <a:rPr b="0" lang="en-US" sz="1600" spc="-1" strike="noStrike">
                <a:solidFill>
                  <a:srgbClr val="000000"/>
                </a:solidFill>
                <a:uFill>
                  <a:solidFill>
                    <a:srgbClr val="ffffff"/>
                  </a:solidFill>
                </a:uFill>
                <a:latin typeface="Arial Narrow"/>
                <a:ea typeface="標楷體"/>
              </a:rPr>
              <a:t>或虛擬帳戶繳款者，僅得以</a:t>
            </a:r>
            <a:r>
              <a:rPr b="0" lang="en-US" sz="1600" spc="-1" strike="noStrike">
                <a:solidFill>
                  <a:srgbClr val="000000"/>
                </a:solidFill>
                <a:uFill>
                  <a:solidFill>
                    <a:srgbClr val="ffffff"/>
                  </a:solidFill>
                </a:uFill>
                <a:latin typeface="Arial Narrow"/>
                <a:ea typeface="標楷體"/>
              </a:rPr>
              <a:t>ATM</a:t>
            </a:r>
            <a:r>
              <a:rPr b="0" lang="en-US" sz="1600" spc="-1" strike="noStrike">
                <a:solidFill>
                  <a:srgbClr val="000000"/>
                </a:solidFill>
                <a:uFill>
                  <a:solidFill>
                    <a:srgbClr val="ffffff"/>
                  </a:solidFill>
                </a:uFill>
                <a:latin typeface="Arial Narrow"/>
                <a:ea typeface="標楷體"/>
              </a:rPr>
              <a:t>或網路銀行轉帳。</a:t>
            </a:r>
            <a:endParaRPr b="0" lang="en-US" sz="1600" spc="-1" strike="noStrike">
              <a:solidFill>
                <a:srgbClr val="000000"/>
              </a:solidFill>
              <a:uFill>
                <a:solidFill>
                  <a:srgbClr val="ffffff"/>
                </a:solidFill>
              </a:uFill>
              <a:latin typeface="Arial"/>
            </a:endParaRPr>
          </a:p>
        </p:txBody>
      </p:sp>
      <p:sp>
        <p:nvSpPr>
          <p:cNvPr id="79" name="CustomShape 13"/>
          <p:cNvSpPr/>
          <p:nvPr/>
        </p:nvSpPr>
        <p:spPr>
          <a:xfrm>
            <a:off x="797040" y="4946760"/>
            <a:ext cx="8140680" cy="791640"/>
          </a:xfrm>
          <a:prstGeom prst="roundRect">
            <a:avLst>
              <a:gd name="adj" fmla="val 8805"/>
            </a:avLst>
          </a:prstGeom>
          <a:noFill/>
          <a:ln>
            <a:round/>
          </a:ln>
        </p:spPr>
        <p:style>
          <a:lnRef idx="2">
            <a:schemeClr val="accent1">
              <a:shade val="50000"/>
            </a:schemeClr>
          </a:lnRef>
          <a:fillRef idx="1">
            <a:schemeClr val="accent1"/>
          </a:fillRef>
          <a:effectRef idx="0">
            <a:schemeClr val="accent1"/>
          </a:effectRef>
          <a:fontRef idx="minor"/>
        </p:style>
        <p:txBody>
          <a:bodyPr lIns="36000" rIns="36000" tIns="45000" bIns="45000" anchor="ctr"/>
          <a:p>
            <a:pPr marL="266760" indent="-266400">
              <a:lnSpc>
                <a:spcPct val="100000"/>
              </a:lnSpc>
            </a:pPr>
            <a:r>
              <a:rPr b="0" lang="en-US" sz="1600" spc="-1" strike="noStrike">
                <a:solidFill>
                  <a:srgbClr val="000000"/>
                </a:solidFill>
                <a:uFill>
                  <a:solidFill>
                    <a:srgbClr val="ffffff"/>
                  </a:solidFill>
                </a:uFill>
                <a:latin typeface="Arial Narrow"/>
                <a:ea typeface="標楷體"/>
              </a:rPr>
              <a:t>17.</a:t>
            </a:r>
            <a:r>
              <a:rPr b="0" lang="en-US" sz="1600" spc="-1" strike="noStrike">
                <a:solidFill>
                  <a:srgbClr val="000000"/>
                </a:solidFill>
                <a:uFill>
                  <a:solidFill>
                    <a:srgbClr val="ffffff"/>
                  </a:solidFill>
                </a:uFill>
                <a:latin typeface="Arial Narrow"/>
                <a:ea typeface="標楷體"/>
              </a:rPr>
              <a:t>	</a:t>
            </a:r>
            <a:r>
              <a:rPr b="0" lang="en-US" sz="1600" spc="-1" strike="noStrike">
                <a:solidFill>
                  <a:srgbClr val="000000"/>
                </a:solidFill>
                <a:uFill>
                  <a:solidFill>
                    <a:srgbClr val="ffffff"/>
                  </a:solidFill>
                </a:uFill>
                <a:latin typeface="Arial Narrow"/>
                <a:ea typeface="標楷體"/>
              </a:rPr>
              <a:t>外箱註記打勾者內含資料袋乙份</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含「營業人清冊」、「統一發票證明單」、「檢集、 包裝、物流處理發票」，如申購資料尚有異常者，另附「異常清單」乙份</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；請詳細核對申購本</a:t>
            </a:r>
            <a:r>
              <a:rPr b="0" lang="en-US" sz="1600" spc="-1" strike="noStrike">
                <a:solidFill>
                  <a:srgbClr val="000000"/>
                </a:solidFill>
                <a:uFill>
                  <a:solidFill>
                    <a:srgbClr val="ffffff"/>
                  </a:solidFill>
                </a:uFill>
                <a:latin typeface="Arial Narrow"/>
                <a:ea typeface="標楷體"/>
              </a:rPr>
              <a:t>/</a:t>
            </a:r>
            <a:r>
              <a:rPr b="0" lang="en-US" sz="1600" spc="-1" strike="noStrike">
                <a:solidFill>
                  <a:srgbClr val="000000"/>
                </a:solidFill>
                <a:uFill>
                  <a:solidFill>
                    <a:srgbClr val="ffffff"/>
                  </a:solidFill>
                </a:uFill>
                <a:latin typeface="Arial Narrow"/>
                <a:ea typeface="標楷體"/>
              </a:rPr>
              <a:t>組數、起訖號碼及金額。</a:t>
            </a:r>
            <a:endParaRPr b="0" lang="en-US" sz="1600" spc="-1" strike="noStrike">
              <a:solidFill>
                <a:srgbClr val="000000"/>
              </a:solidFill>
              <a:uFill>
                <a:solidFill>
                  <a:srgbClr val="ffffff"/>
                </a:solidFill>
              </a:uFill>
              <a:latin typeface="Arial"/>
            </a:endParaRPr>
          </a:p>
        </p:txBody>
      </p:sp>
      <p:sp>
        <p:nvSpPr>
          <p:cNvPr id="80" name="CustomShape 14"/>
          <p:cNvSpPr/>
          <p:nvPr/>
        </p:nvSpPr>
        <p:spPr>
          <a:xfrm>
            <a:off x="786240" y="5813280"/>
            <a:ext cx="8151480" cy="894240"/>
          </a:xfrm>
          <a:prstGeom prst="roundRect">
            <a:avLst>
              <a:gd name="adj" fmla="val 16667"/>
            </a:avLst>
          </a:prstGeom>
          <a:noFill/>
          <a:ln>
            <a:round/>
          </a:ln>
        </p:spPr>
        <p:style>
          <a:lnRef idx="2">
            <a:schemeClr val="accent1">
              <a:shade val="50000"/>
            </a:schemeClr>
          </a:lnRef>
          <a:fillRef idx="1">
            <a:schemeClr val="accent1"/>
          </a:fillRef>
          <a:effectRef idx="0">
            <a:schemeClr val="accent1"/>
          </a:effectRef>
          <a:fontRef idx="minor"/>
        </p:style>
      </p:sp>
      <p:sp>
        <p:nvSpPr>
          <p:cNvPr id="81" name="CustomShape 15"/>
          <p:cNvSpPr/>
          <p:nvPr/>
        </p:nvSpPr>
        <p:spPr>
          <a:xfrm>
            <a:off x="822960" y="5844960"/>
            <a:ext cx="7837920" cy="790200"/>
          </a:xfrm>
          <a:prstGeom prst="rect">
            <a:avLst/>
          </a:prstGeom>
          <a:noFill/>
          <a:ln>
            <a:noFill/>
          </a:ln>
        </p:spPr>
        <p:style>
          <a:lnRef idx="0"/>
          <a:fillRef idx="0"/>
          <a:effectRef idx="0"/>
          <a:fontRef idx="minor"/>
        </p:style>
        <p:txBody>
          <a:bodyPr lIns="90000" rIns="90000" tIns="45000" bIns="45000"/>
          <a:p>
            <a:pPr>
              <a:lnSpc>
                <a:spcPct val="100000"/>
              </a:lnSpc>
            </a:pPr>
            <a:r>
              <a:rPr b="0" lang="en-US" sz="1400" spc="-1" strike="noStrike">
                <a:solidFill>
                  <a:srgbClr val="ff0000"/>
                </a:solidFill>
                <a:uFill>
                  <a:solidFill>
                    <a:srgbClr val="ffffff"/>
                  </a:solidFill>
                </a:uFill>
                <a:latin typeface="Arial Narrow"/>
                <a:ea typeface="標楷體"/>
              </a:rPr>
              <a:t>【注意事項 】</a:t>
            </a:r>
            <a:endParaRPr b="0" lang="en-US" sz="1400" spc="-1" strike="noStrike">
              <a:solidFill>
                <a:srgbClr val="000000"/>
              </a:solidFill>
              <a:uFill>
                <a:solidFill>
                  <a:srgbClr val="ffffff"/>
                </a:solidFill>
              </a:uFill>
              <a:latin typeface="Arial"/>
            </a:endParaRPr>
          </a:p>
          <a:p>
            <a:pPr marL="343080" indent="-342720">
              <a:lnSpc>
                <a:spcPct val="100000"/>
              </a:lnSpc>
              <a:buClr>
                <a:srgbClr val="000000"/>
              </a:buClr>
              <a:buFont typeface="StarSymbol"/>
              <a:buAutoNum type="arabicPeriod"/>
            </a:pPr>
            <a:r>
              <a:rPr b="0" lang="en-US" sz="1600" spc="-1" strike="noStrike">
                <a:solidFill>
                  <a:srgbClr val="000000"/>
                </a:solidFill>
                <a:uFill>
                  <a:solidFill>
                    <a:srgbClr val="ffffff"/>
                  </a:solidFill>
                </a:uFill>
                <a:latin typeface="標楷體"/>
                <a:ea typeface="標楷體"/>
              </a:rPr>
              <a:t>出貨時間最遲應於每雙月</a:t>
            </a:r>
            <a:r>
              <a:rPr b="0" lang="en-US" sz="1600" spc="-1" strike="noStrike">
                <a:solidFill>
                  <a:srgbClr val="000000"/>
                </a:solidFill>
                <a:uFill>
                  <a:solidFill>
                    <a:srgbClr val="ffffff"/>
                  </a:solidFill>
                </a:uFill>
                <a:latin typeface="標楷體"/>
                <a:ea typeface="標楷體"/>
              </a:rPr>
              <a:t>20</a:t>
            </a:r>
            <a:r>
              <a:rPr b="0" lang="en-US" sz="1600" spc="-1" strike="noStrike">
                <a:solidFill>
                  <a:srgbClr val="000000"/>
                </a:solidFill>
                <a:uFill>
                  <a:solidFill>
                    <a:srgbClr val="ffffff"/>
                  </a:solidFill>
                </a:uFill>
                <a:latin typeface="標楷體"/>
                <a:ea typeface="標楷體"/>
              </a:rPr>
              <a:t>日前送達申購人指定地點。</a:t>
            </a:r>
            <a:endParaRPr b="0" lang="en-US" sz="1600" spc="-1" strike="noStrike">
              <a:solidFill>
                <a:srgbClr val="000000"/>
              </a:solidFill>
              <a:uFill>
                <a:solidFill>
                  <a:srgbClr val="ffffff"/>
                </a:solidFill>
              </a:uFill>
              <a:latin typeface="Arial"/>
            </a:endParaRPr>
          </a:p>
          <a:p>
            <a:pPr marL="343080" indent="-342720">
              <a:lnSpc>
                <a:spcPct val="100000"/>
              </a:lnSpc>
              <a:buClr>
                <a:srgbClr val="000000"/>
              </a:buClr>
              <a:buFont typeface="StarSymbol"/>
              <a:buAutoNum type="arabicPeriod"/>
            </a:pPr>
            <a:r>
              <a:rPr b="0" lang="en-US" sz="1600" spc="-1" strike="noStrike">
                <a:solidFill>
                  <a:srgbClr val="000000"/>
                </a:solidFill>
                <a:uFill>
                  <a:solidFill>
                    <a:srgbClr val="ffffff"/>
                  </a:solidFill>
                </a:uFill>
                <a:latin typeface="標楷體"/>
                <a:ea typeface="標楷體"/>
              </a:rPr>
              <a:t>核對發票有問題，請撥打客服專線：</a:t>
            </a:r>
            <a:r>
              <a:rPr b="0" lang="en-US" sz="1600" spc="-1" strike="noStrike">
                <a:solidFill>
                  <a:srgbClr val="000000"/>
                </a:solidFill>
                <a:uFill>
                  <a:solidFill>
                    <a:srgbClr val="ffffff"/>
                  </a:solidFill>
                </a:uFill>
                <a:latin typeface="標楷體"/>
                <a:ea typeface="標楷體"/>
              </a:rPr>
              <a:t>0800-606066</a:t>
            </a:r>
            <a:r>
              <a:rPr b="0" lang="en-US" sz="1600" spc="-1" strike="noStrike">
                <a:solidFill>
                  <a:srgbClr val="000000"/>
                </a:solidFill>
                <a:uFill>
                  <a:solidFill>
                    <a:srgbClr val="ffffff"/>
                  </a:solidFill>
                </a:uFill>
                <a:latin typeface="標楷體"/>
                <a:ea typeface="標楷體"/>
              </a:rPr>
              <a:t>。</a:t>
            </a:r>
            <a:endParaRPr b="0" lang="en-US" sz="1600" spc="-1" strike="noStrike">
              <a:solidFill>
                <a:srgbClr val="000000"/>
              </a:solidFill>
              <a:uFill>
                <a:solidFill>
                  <a:srgbClr val="ffffff"/>
                </a:solidFill>
              </a:uFill>
              <a:latin typeface="Arial"/>
            </a:endParaRPr>
          </a:p>
        </p:txBody>
      </p:sp>
      <p:sp>
        <p:nvSpPr>
          <p:cNvPr id="82" name="TextShape 16"/>
          <p:cNvSpPr txBox="1"/>
          <p:nvPr/>
        </p:nvSpPr>
        <p:spPr>
          <a:xfrm>
            <a:off x="107640" y="302040"/>
            <a:ext cx="8784720" cy="489600"/>
          </a:xfrm>
          <a:prstGeom prst="rect">
            <a:avLst/>
          </a:prstGeom>
          <a:noFill/>
          <a:ln>
            <a:noFill/>
          </a:ln>
        </p:spPr>
        <p:txBody>
          <a:bodyPr anchor="ctr"/>
          <a:p>
            <a:pPr algn="ctr">
              <a:lnSpc>
                <a:spcPct val="100000"/>
              </a:lnSpc>
            </a:pPr>
            <a:r>
              <a:rPr b="0" lang="zh-TW" sz="2800" spc="-1" strike="noStrike">
                <a:solidFill>
                  <a:srgbClr val="000000"/>
                </a:solidFill>
                <a:uFill>
                  <a:solidFill>
                    <a:srgbClr val="ffffff"/>
                  </a:solidFill>
                </a:uFill>
                <a:latin typeface="標楷體"/>
                <a:ea typeface="標楷體"/>
              </a:rPr>
              <a:t>跨區網購申購流程說明</a:t>
            </a:r>
            <a:r>
              <a:rPr b="0" lang="zh-TW" sz="2800" spc="-1" strike="noStrike">
                <a:solidFill>
                  <a:srgbClr val="000000"/>
                </a:solidFill>
                <a:uFill>
                  <a:solidFill>
                    <a:srgbClr val="ffffff"/>
                  </a:solidFill>
                </a:uFill>
                <a:latin typeface="標楷體"/>
                <a:ea typeface="標楷體"/>
              </a:rPr>
              <a:t>(3/4)</a:t>
            </a:r>
            <a:endParaRPr b="0" lang="zh-TW" sz="2800" spc="-1" strike="noStrike">
              <a:solidFill>
                <a:srgbClr val="000000"/>
              </a:solidFill>
              <a:uFill>
                <a:solidFill>
                  <a:srgbClr val="ffffff"/>
                </a:solidFill>
              </a:uFill>
              <a:latin typeface="Calibri"/>
            </a:endParaRPr>
          </a:p>
        </p:txBody>
      </p:sp>
    </p:spTree>
  </p:cSld>
  <p:timing>
    <p:tnLst>
      <p:par>
        <p:cTn id="5" dur="indefinite" restart="never" nodeType="tmRoot">
          <p:childTnLst>
            <p:seq>
              <p:cTn id="6" nodeType="mainSeq"/>
              <p:prevCondLst>
                <p:cond delay="0" evt="onPrev">
                  <p:tgtEl>
                    <p:sldTgt/>
                  </p:tgtEl>
                </p:cond>
              </p:prevCondLst>
              <p:nextCondLst>
                <p:cond delay="0" evt="onNext">
                  <p:tgtEl>
                    <p:sldTgt/>
                  </p:tgtEl>
                </p:cond>
              </p:nextCondLst>
            </p:seq>
          </p:childTnLst>
        </p:cTn>
      </p:par>
    </p:tnLst>
  </p:timing>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83" name="TextShape 1"/>
          <p:cNvSpPr txBox="1"/>
          <p:nvPr/>
        </p:nvSpPr>
        <p:spPr>
          <a:xfrm>
            <a:off x="107640" y="302040"/>
            <a:ext cx="8784720" cy="489600"/>
          </a:xfrm>
          <a:prstGeom prst="rect">
            <a:avLst/>
          </a:prstGeom>
          <a:noFill/>
          <a:ln>
            <a:noFill/>
          </a:ln>
        </p:spPr>
        <p:txBody>
          <a:bodyPr anchor="ctr"/>
          <a:p>
            <a:pPr algn="ctr">
              <a:lnSpc>
                <a:spcPct val="100000"/>
              </a:lnSpc>
            </a:pPr>
            <a:r>
              <a:rPr b="0" lang="zh-TW" sz="2800" spc="-1" strike="noStrike">
                <a:solidFill>
                  <a:srgbClr val="000000"/>
                </a:solidFill>
                <a:uFill>
                  <a:solidFill>
                    <a:srgbClr val="ffffff"/>
                  </a:solidFill>
                </a:uFill>
                <a:latin typeface="標楷體"/>
                <a:ea typeface="標楷體"/>
              </a:rPr>
              <a:t>跨區網購申購流程說明</a:t>
            </a:r>
            <a:r>
              <a:rPr b="0" lang="zh-TW" sz="2800" spc="-1" strike="noStrike">
                <a:solidFill>
                  <a:srgbClr val="000000"/>
                </a:solidFill>
                <a:uFill>
                  <a:solidFill>
                    <a:srgbClr val="ffffff"/>
                  </a:solidFill>
                </a:uFill>
                <a:latin typeface="標楷體"/>
                <a:ea typeface="標楷體"/>
              </a:rPr>
              <a:t>(4/4)</a:t>
            </a:r>
            <a:endParaRPr b="0" lang="zh-TW" sz="2800" spc="-1" strike="noStrike">
              <a:solidFill>
                <a:srgbClr val="000000"/>
              </a:solidFill>
              <a:uFill>
                <a:solidFill>
                  <a:srgbClr val="ffffff"/>
                </a:solidFill>
              </a:uFill>
              <a:latin typeface="Calibri"/>
            </a:endParaRPr>
          </a:p>
        </p:txBody>
      </p:sp>
      <p:sp>
        <p:nvSpPr>
          <p:cNvPr id="84" name="CustomShape 2"/>
          <p:cNvSpPr/>
          <p:nvPr/>
        </p:nvSpPr>
        <p:spPr>
          <a:xfrm>
            <a:off x="32400" y="1052640"/>
            <a:ext cx="431640" cy="3483360"/>
          </a:xfrm>
          <a:prstGeom prst="rect">
            <a:avLst/>
          </a:prstGeom>
          <a:solidFill>
            <a:schemeClr val="accent2">
              <a:lumMod val="75000"/>
            </a:schemeClr>
          </a:solidFill>
          <a:ln>
            <a:solidFill>
              <a:schemeClr val="accent2">
                <a:lumMod val="75000"/>
              </a:schemeClr>
            </a:solidFill>
            <a:round/>
          </a:ln>
        </p:spPr>
        <p:style>
          <a:lnRef idx="2">
            <a:schemeClr val="accent1">
              <a:shade val="50000"/>
            </a:schemeClr>
          </a:lnRef>
          <a:fillRef idx="1">
            <a:schemeClr val="accent1"/>
          </a:fillRef>
          <a:effectRef idx="0">
            <a:schemeClr val="accent1"/>
          </a:effectRef>
          <a:fontRef idx="minor"/>
        </p:style>
        <p:txBody>
          <a:bodyPr lIns="90000" rIns="90000" tIns="45000" bIns="45000" anchor="ctr"/>
          <a:p>
            <a:pPr algn="ctr">
              <a:lnSpc>
                <a:spcPct val="100000"/>
              </a:lnSpc>
            </a:pPr>
            <a:r>
              <a:rPr b="1" lang="en-US" sz="1950" spc="-1" strike="noStrike">
                <a:solidFill>
                  <a:srgbClr val="ffffff"/>
                </a:solidFill>
                <a:uFill>
                  <a:solidFill>
                    <a:srgbClr val="ffffff"/>
                  </a:solidFill>
                </a:uFill>
                <a:latin typeface="Arial Narrow"/>
                <a:ea typeface="標楷體"/>
              </a:rPr>
              <a:t>重要提示</a:t>
            </a:r>
            <a:endParaRPr b="0" lang="en-US" sz="1950" spc="-1" strike="noStrike">
              <a:solidFill>
                <a:srgbClr val="000000"/>
              </a:solidFill>
              <a:uFill>
                <a:solidFill>
                  <a:srgbClr val="ffffff"/>
                </a:solidFill>
              </a:uFill>
              <a:latin typeface="Arial"/>
            </a:endParaRPr>
          </a:p>
        </p:txBody>
      </p:sp>
      <p:sp>
        <p:nvSpPr>
          <p:cNvPr id="85" name="CustomShape 3"/>
          <p:cNvSpPr/>
          <p:nvPr/>
        </p:nvSpPr>
        <p:spPr>
          <a:xfrm>
            <a:off x="539640" y="1052640"/>
            <a:ext cx="8532360" cy="3483360"/>
          </a:xfrm>
          <a:prstGeom prst="rect">
            <a:avLst/>
          </a:prstGeom>
          <a:noFill/>
          <a:ln>
            <a:solidFill>
              <a:schemeClr val="accent2">
                <a:lumMod val="75000"/>
              </a:schemeClr>
            </a:solidFill>
            <a:round/>
          </a:ln>
        </p:spPr>
        <p:style>
          <a:lnRef idx="2">
            <a:schemeClr val="accent1">
              <a:shade val="50000"/>
            </a:schemeClr>
          </a:lnRef>
          <a:fillRef idx="1">
            <a:schemeClr val="accent1"/>
          </a:fillRef>
          <a:effectRef idx="0">
            <a:schemeClr val="accent1"/>
          </a:effectRef>
          <a:fontRef idx="minor"/>
        </p:style>
        <p:txBody>
          <a:bodyPr lIns="72000" rIns="72000" tIns="36000" bIns="36000"/>
          <a:p>
            <a:pPr>
              <a:lnSpc>
                <a:spcPct val="100000"/>
              </a:lnSpc>
            </a:pPr>
            <a:r>
              <a:rPr b="0" lang="en-US" sz="1500" spc="-1" strike="noStrike">
                <a:solidFill>
                  <a:srgbClr val="000000"/>
                </a:solidFill>
                <a:uFill>
                  <a:solidFill>
                    <a:srgbClr val="ffffff"/>
                  </a:solidFill>
                </a:uFill>
                <a:latin typeface="Arial Narrow"/>
                <a:ea typeface="標楷體"/>
              </a:rPr>
              <a:t>申請本項服務者，申購人應負責「檢集、包裝、物流處理」費用，該費用係按發票種類</a:t>
            </a:r>
            <a:r>
              <a:rPr b="0" lang="en-US" sz="1500" spc="-1" strike="noStrike" u="sng">
                <a:solidFill>
                  <a:srgbClr val="000000"/>
                </a:solidFill>
                <a:uFill>
                  <a:solidFill>
                    <a:srgbClr val="ffffff"/>
                  </a:solidFill>
                </a:uFill>
                <a:latin typeface="Arial Narrow"/>
                <a:ea typeface="標楷體"/>
              </a:rPr>
              <a:t>分別</a:t>
            </a:r>
            <a:r>
              <a:rPr b="0" lang="en-US" sz="1500" spc="-1" strike="noStrike">
                <a:solidFill>
                  <a:srgbClr val="000000"/>
                </a:solidFill>
                <a:uFill>
                  <a:solidFill>
                    <a:srgbClr val="ffffff"/>
                  </a:solidFill>
                </a:uFill>
                <a:latin typeface="Arial Narrow"/>
                <a:ea typeface="標楷體"/>
              </a:rPr>
              <a:t>計算，</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箱以內</a:t>
            </a:r>
            <a:r>
              <a:rPr b="0" lang="en-US" sz="1500" spc="-1" strike="noStrike">
                <a:solidFill>
                  <a:srgbClr val="000000"/>
                </a:solidFill>
                <a:uFill>
                  <a:solidFill>
                    <a:srgbClr val="ffffff"/>
                  </a:solidFill>
                </a:uFill>
                <a:latin typeface="Arial Narrow"/>
                <a:ea typeface="標楷體"/>
              </a:rPr>
              <a:t>190</a:t>
            </a:r>
            <a:r>
              <a:rPr b="0" lang="en-US" sz="1500" spc="-1" strike="noStrike">
                <a:solidFill>
                  <a:srgbClr val="000000"/>
                </a:solidFill>
                <a:uFill>
                  <a:solidFill>
                    <a:srgbClr val="ffffff"/>
                  </a:solidFill>
                </a:uFill>
                <a:latin typeface="Arial Narrow"/>
                <a:ea typeface="標楷體"/>
              </a:rPr>
              <a:t>元、</a:t>
            </a:r>
            <a:r>
              <a:rPr b="0" lang="en-US" sz="1500" spc="-1" strike="noStrike">
                <a:solidFill>
                  <a:srgbClr val="000000"/>
                </a:solidFill>
                <a:uFill>
                  <a:solidFill>
                    <a:srgbClr val="ffffff"/>
                  </a:solidFill>
                </a:uFill>
                <a:latin typeface="Arial Narrow"/>
                <a:ea typeface="標楷體"/>
              </a:rPr>
              <a:t>2-5</a:t>
            </a:r>
            <a:r>
              <a:rPr b="0" lang="en-US" sz="1500" spc="-1" strike="noStrike">
                <a:solidFill>
                  <a:srgbClr val="000000"/>
                </a:solidFill>
                <a:uFill>
                  <a:solidFill>
                    <a:srgbClr val="ffffff"/>
                  </a:solidFill>
                </a:uFill>
                <a:latin typeface="Arial Narrow"/>
                <a:ea typeface="標楷體"/>
              </a:rPr>
              <a:t>箱</a:t>
            </a:r>
            <a:r>
              <a:rPr b="0" lang="en-US" sz="1500" spc="-1" strike="noStrike">
                <a:solidFill>
                  <a:srgbClr val="000000"/>
                </a:solidFill>
                <a:uFill>
                  <a:solidFill>
                    <a:srgbClr val="ffffff"/>
                  </a:solidFill>
                </a:uFill>
                <a:latin typeface="Arial Narrow"/>
                <a:ea typeface="標楷體"/>
              </a:rPr>
              <a:t>330</a:t>
            </a:r>
            <a:r>
              <a:rPr b="0" lang="en-US" sz="1500" spc="-1" strike="noStrike">
                <a:solidFill>
                  <a:srgbClr val="000000"/>
                </a:solidFill>
                <a:uFill>
                  <a:solidFill>
                    <a:srgbClr val="ffffff"/>
                  </a:solidFill>
                </a:uFill>
                <a:latin typeface="Arial Narrow"/>
                <a:ea typeface="標楷體"/>
              </a:rPr>
              <a:t>元、</a:t>
            </a:r>
            <a:r>
              <a:rPr b="0" lang="en-US" sz="1500" spc="-1" strike="noStrike">
                <a:solidFill>
                  <a:srgbClr val="000000"/>
                </a:solidFill>
                <a:uFill>
                  <a:solidFill>
                    <a:srgbClr val="ffffff"/>
                  </a:solidFill>
                </a:uFill>
                <a:latin typeface="Arial Narrow"/>
                <a:ea typeface="標楷體"/>
              </a:rPr>
              <a:t>5</a:t>
            </a:r>
            <a:r>
              <a:rPr b="0" lang="en-US" sz="1500" spc="-1" strike="noStrike">
                <a:solidFill>
                  <a:srgbClr val="000000"/>
                </a:solidFill>
                <a:uFill>
                  <a:solidFill>
                    <a:srgbClr val="ffffff"/>
                  </a:solidFill>
                </a:uFill>
                <a:latin typeface="Arial Narrow"/>
                <a:ea typeface="標楷體"/>
              </a:rPr>
              <a:t>箱以上每增加</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箱加收</a:t>
            </a:r>
            <a:r>
              <a:rPr b="0" lang="en-US" sz="1500" spc="-1" strike="noStrike">
                <a:solidFill>
                  <a:srgbClr val="000000"/>
                </a:solidFill>
                <a:uFill>
                  <a:solidFill>
                    <a:srgbClr val="ffffff"/>
                  </a:solidFill>
                </a:uFill>
                <a:latin typeface="Arial Narrow"/>
                <a:ea typeface="標楷體"/>
              </a:rPr>
              <a:t>70</a:t>
            </a:r>
            <a:r>
              <a:rPr b="0" lang="en-US" sz="1500" spc="-1" strike="noStrike">
                <a:solidFill>
                  <a:srgbClr val="000000"/>
                </a:solidFill>
                <a:uFill>
                  <a:solidFill>
                    <a:srgbClr val="ffffff"/>
                  </a:solidFill>
                </a:uFill>
                <a:latin typeface="Arial Narrow"/>
                <a:ea typeface="標楷體"/>
              </a:rPr>
              <a:t>元：</a:t>
            </a:r>
            <a:endParaRPr b="0" lang="en-US" sz="1500" spc="-1" strike="noStrike">
              <a:solidFill>
                <a:srgbClr val="000000"/>
              </a:solidFill>
              <a:uFill>
                <a:solidFill>
                  <a:srgbClr val="ffffff"/>
                </a:solidFill>
              </a:uFill>
              <a:latin typeface="Arial"/>
            </a:endParaRPr>
          </a:p>
          <a:p>
            <a:pPr marL="182520" indent="-182160">
              <a:lnSpc>
                <a:spcPct val="100000"/>
              </a:lnSpc>
            </a:pP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手開式發票（二聯式、二聯加副聯、三聯式、三聯加副聯、特種）</a:t>
            </a:r>
            <a:r>
              <a:rPr b="0" lang="en-US" sz="1500" spc="-1" strike="noStrike">
                <a:solidFill>
                  <a:srgbClr val="000000"/>
                </a:solidFill>
                <a:uFill>
                  <a:solidFill>
                    <a:srgbClr val="ffffff"/>
                  </a:solidFill>
                </a:uFill>
                <a:latin typeface="Arial Narrow"/>
                <a:ea typeface="標楷體"/>
              </a:rPr>
              <a:t>10</a:t>
            </a:r>
            <a:r>
              <a:rPr b="0" lang="en-US" sz="1500" spc="-1" strike="noStrike">
                <a:solidFill>
                  <a:srgbClr val="000000"/>
                </a:solidFill>
                <a:uFill>
                  <a:solidFill>
                    <a:srgbClr val="ffffff"/>
                  </a:solidFill>
                </a:uFill>
                <a:latin typeface="Arial Narrow"/>
                <a:ea typeface="標楷體"/>
              </a:rPr>
              <a:t>本</a:t>
            </a:r>
            <a:r>
              <a:rPr b="0" lang="en-US" sz="1500" spc="-1" strike="noStrike">
                <a:solidFill>
                  <a:srgbClr val="000000"/>
                </a:solidFill>
                <a:uFill>
                  <a:solidFill>
                    <a:srgbClr val="ffffff"/>
                  </a:solidFill>
                </a:uFill>
                <a:latin typeface="Arial Narrow"/>
                <a:ea typeface="標楷體"/>
              </a:rPr>
              <a:t>(</a:t>
            </a:r>
            <a:r>
              <a:rPr b="0" lang="en-US" sz="1500" spc="-1" strike="noStrike">
                <a:solidFill>
                  <a:srgbClr val="000000"/>
                </a:solidFill>
                <a:uFill>
                  <a:solidFill>
                    <a:srgbClr val="ffffff"/>
                  </a:solidFill>
                </a:uFill>
                <a:latin typeface="Arial Narrow"/>
                <a:ea typeface="標楷體"/>
              </a:rPr>
              <a:t>含</a:t>
            </a:r>
            <a:r>
              <a:rPr b="0" lang="en-US" sz="1500" spc="-1" strike="noStrike">
                <a:solidFill>
                  <a:srgbClr val="000000"/>
                </a:solidFill>
                <a:uFill>
                  <a:solidFill>
                    <a:srgbClr val="ffffff"/>
                  </a:solidFill>
                </a:uFill>
                <a:latin typeface="Arial Narrow"/>
                <a:ea typeface="標楷體"/>
              </a:rPr>
              <a:t>)</a:t>
            </a:r>
            <a:r>
              <a:rPr b="0" lang="en-US" sz="1500" spc="-1" strike="noStrike">
                <a:solidFill>
                  <a:srgbClr val="000000"/>
                </a:solidFill>
                <a:uFill>
                  <a:solidFill>
                    <a:srgbClr val="ffffff"/>
                  </a:solidFill>
                </a:uFill>
                <a:latin typeface="Arial Narrow"/>
                <a:ea typeface="標楷體"/>
              </a:rPr>
              <a:t>以下者，提供</a:t>
            </a:r>
            <a:r>
              <a:rPr b="1" lang="en-US" sz="1500" spc="-1" strike="noStrike">
                <a:solidFill>
                  <a:srgbClr val="000000"/>
                </a:solidFill>
                <a:uFill>
                  <a:solidFill>
                    <a:srgbClr val="ffffff"/>
                  </a:solidFill>
                </a:uFill>
                <a:latin typeface="Arial Narrow"/>
                <a:ea typeface="標楷體"/>
              </a:rPr>
              <a:t>小額運送優惠選擇</a:t>
            </a:r>
            <a:r>
              <a:rPr b="0" lang="en-US" sz="1500" spc="-1" strike="noStrike">
                <a:solidFill>
                  <a:srgbClr val="000000"/>
                </a:solidFill>
                <a:uFill>
                  <a:solidFill>
                    <a:srgbClr val="ffffff"/>
                  </a:solidFill>
                </a:uFill>
                <a:latin typeface="Arial Narrow"/>
                <a:ea typeface="標楷體"/>
              </a:rPr>
              <a:t>，採</a:t>
            </a:r>
            <a:r>
              <a:rPr b="1" lang="en-US" sz="1500" spc="-1" strike="noStrike">
                <a:solidFill>
                  <a:srgbClr val="000000"/>
                </a:solidFill>
                <a:uFill>
                  <a:solidFill>
                    <a:srgbClr val="ffffff"/>
                  </a:solidFill>
                </a:uFill>
                <a:latin typeface="Arial Narrow"/>
                <a:ea typeface="標楷體"/>
              </a:rPr>
              <a:t>郵局寄送至指定地址</a:t>
            </a:r>
            <a:r>
              <a:rPr b="1" lang="en-US" sz="1500" spc="-1" strike="noStrike">
                <a:solidFill>
                  <a:srgbClr val="000000"/>
                </a:solidFill>
                <a:uFill>
                  <a:solidFill>
                    <a:srgbClr val="ffffff"/>
                  </a:solidFill>
                </a:uFill>
                <a:latin typeface="Arial Narrow"/>
                <a:ea typeface="標楷體"/>
              </a:rPr>
              <a:t>1</a:t>
            </a:r>
            <a:r>
              <a:rPr b="1" lang="en-US" sz="1500" spc="-1" strike="noStrike">
                <a:solidFill>
                  <a:srgbClr val="000000"/>
                </a:solidFill>
                <a:uFill>
                  <a:solidFill>
                    <a:srgbClr val="ffffff"/>
                  </a:solidFill>
                </a:uFill>
                <a:latin typeface="Arial Narrow"/>
                <a:ea typeface="標楷體"/>
              </a:rPr>
              <a:t>樓</a:t>
            </a:r>
            <a:r>
              <a:rPr b="1" lang="en-US" sz="1500" spc="-1" strike="noStrike">
                <a:solidFill>
                  <a:srgbClr val="000000"/>
                </a:solidFill>
                <a:uFill>
                  <a:solidFill>
                    <a:srgbClr val="ffffff"/>
                  </a:solidFill>
                </a:uFill>
                <a:latin typeface="Arial Narrow"/>
                <a:ea typeface="標楷體"/>
              </a:rPr>
              <a:t>(</a:t>
            </a:r>
            <a:r>
              <a:rPr b="1" lang="en-US" sz="1500" spc="-1" strike="noStrike">
                <a:solidFill>
                  <a:srgbClr val="000000"/>
                </a:solidFill>
                <a:uFill>
                  <a:solidFill>
                    <a:srgbClr val="ffffff"/>
                  </a:solidFill>
                </a:uFill>
                <a:latin typeface="Arial Narrow"/>
                <a:ea typeface="標楷體"/>
              </a:rPr>
              <a:t>費用</a:t>
            </a:r>
            <a:r>
              <a:rPr b="1" lang="en-US" sz="1500" spc="-1" strike="noStrike">
                <a:solidFill>
                  <a:srgbClr val="000000"/>
                </a:solidFill>
                <a:uFill>
                  <a:solidFill>
                    <a:srgbClr val="ffffff"/>
                  </a:solidFill>
                </a:uFill>
                <a:latin typeface="Arial Narrow"/>
                <a:ea typeface="標楷體"/>
              </a:rPr>
              <a:t>80</a:t>
            </a:r>
            <a:r>
              <a:rPr b="1" lang="en-US" sz="1500" spc="-1" strike="noStrike">
                <a:solidFill>
                  <a:srgbClr val="000000"/>
                </a:solidFill>
                <a:uFill>
                  <a:solidFill>
                    <a:srgbClr val="ffffff"/>
                  </a:solidFill>
                </a:uFill>
                <a:latin typeface="Arial Narrow"/>
                <a:ea typeface="標楷體"/>
              </a:rPr>
              <a:t>元</a:t>
            </a:r>
            <a:r>
              <a:rPr b="1" lang="en-US" sz="1500" spc="-1" strike="noStrike">
                <a:solidFill>
                  <a:srgbClr val="000000"/>
                </a:solidFill>
                <a:uFill>
                  <a:solidFill>
                    <a:srgbClr val="ffffff"/>
                  </a:solidFill>
                </a:uFill>
                <a:latin typeface="Arial Narrow"/>
                <a:ea typeface="標楷體"/>
              </a:rPr>
              <a:t>)</a:t>
            </a:r>
            <a:r>
              <a:rPr b="1" lang="en-US" sz="1500" spc="-1" strike="noStrike">
                <a:solidFill>
                  <a:srgbClr val="000000"/>
                </a:solidFill>
                <a:uFill>
                  <a:solidFill>
                    <a:srgbClr val="ffffff"/>
                  </a:solidFill>
                </a:uFill>
                <a:latin typeface="Arial Narrow"/>
                <a:ea typeface="標楷體"/>
              </a:rPr>
              <a:t>。</a:t>
            </a:r>
            <a:endParaRPr b="0" lang="en-US" sz="1500" spc="-1" strike="noStrike">
              <a:solidFill>
                <a:srgbClr val="000000"/>
              </a:solidFill>
              <a:uFill>
                <a:solidFill>
                  <a:srgbClr val="ffffff"/>
                </a:solidFill>
              </a:uFill>
              <a:latin typeface="Arial"/>
            </a:endParaRPr>
          </a:p>
          <a:p>
            <a:pPr marL="182520" indent="-182160">
              <a:lnSpc>
                <a:spcPct val="100000"/>
              </a:lnSpc>
            </a:pPr>
            <a:r>
              <a:rPr b="0" lang="en-US" sz="1500" spc="-1" strike="noStrike">
                <a:solidFill>
                  <a:srgbClr val="000000"/>
                </a:solidFill>
                <a:uFill>
                  <a:solidFill>
                    <a:srgbClr val="ffffff"/>
                  </a:solidFill>
                </a:uFill>
                <a:latin typeface="Arial Narrow"/>
                <a:ea typeface="標楷體"/>
              </a:rPr>
              <a:t>(2)</a:t>
            </a:r>
            <a:r>
              <a:rPr b="0" lang="en-US" sz="1500" spc="-1" strike="noStrike">
                <a:solidFill>
                  <a:srgbClr val="000000"/>
                </a:solidFill>
                <a:uFill>
                  <a:solidFill>
                    <a:srgbClr val="ffffff"/>
                  </a:solidFill>
                </a:uFill>
                <a:latin typeface="Arial Narrow"/>
                <a:ea typeface="標楷體"/>
              </a:rPr>
              <a:t>手開式發票（二聯式、二聯加副聯、三聯式、特種）合併計算</a:t>
            </a:r>
            <a:r>
              <a:rPr b="0" lang="en-US" sz="1500" spc="-1" strike="noStrike">
                <a:solidFill>
                  <a:srgbClr val="000000"/>
                </a:solidFill>
                <a:uFill>
                  <a:solidFill>
                    <a:srgbClr val="ffffff"/>
                  </a:solidFill>
                </a:uFill>
                <a:latin typeface="Arial Narrow"/>
                <a:ea typeface="標楷體"/>
              </a:rPr>
              <a:t>100</a:t>
            </a:r>
            <a:r>
              <a:rPr b="0" lang="en-US" sz="1500" spc="-1" strike="noStrike">
                <a:solidFill>
                  <a:srgbClr val="000000"/>
                </a:solidFill>
                <a:uFill>
                  <a:solidFill>
                    <a:srgbClr val="ffffff"/>
                  </a:solidFill>
                </a:uFill>
                <a:latin typeface="Arial Narrow"/>
                <a:ea typeface="標楷體"/>
              </a:rPr>
              <a:t>本為</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箱，超出</a:t>
            </a:r>
            <a:r>
              <a:rPr b="0" lang="en-US" sz="1500" spc="-1" strike="noStrike">
                <a:solidFill>
                  <a:srgbClr val="000000"/>
                </a:solidFill>
                <a:uFill>
                  <a:solidFill>
                    <a:srgbClr val="ffffff"/>
                  </a:solidFill>
                </a:uFill>
                <a:latin typeface="Arial Narrow"/>
                <a:ea typeface="標楷體"/>
              </a:rPr>
              <a:t>5</a:t>
            </a:r>
            <a:r>
              <a:rPr b="0" lang="en-US" sz="1500" spc="-1" strike="noStrike">
                <a:solidFill>
                  <a:srgbClr val="000000"/>
                </a:solidFill>
                <a:uFill>
                  <a:solidFill>
                    <a:srgbClr val="ffffff"/>
                  </a:solidFill>
                </a:uFill>
                <a:latin typeface="Arial Narrow"/>
                <a:ea typeface="標楷體"/>
              </a:rPr>
              <a:t>本（含）以下不 計增加箱數，未滿</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箱者以</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箱計價。</a:t>
            </a:r>
            <a:endParaRPr b="0" lang="en-US" sz="1500" spc="-1" strike="noStrike">
              <a:solidFill>
                <a:srgbClr val="000000"/>
              </a:solidFill>
              <a:uFill>
                <a:solidFill>
                  <a:srgbClr val="ffffff"/>
                </a:solidFill>
              </a:uFill>
              <a:latin typeface="Arial"/>
            </a:endParaRPr>
          </a:p>
          <a:p>
            <a:pPr marL="355680" indent="-355320">
              <a:lnSpc>
                <a:spcPct val="100000"/>
              </a:lnSpc>
            </a:pPr>
            <a:r>
              <a:rPr b="0" lang="en-US" sz="1500" spc="-1" strike="noStrike">
                <a:solidFill>
                  <a:srgbClr val="000000"/>
                </a:solidFill>
                <a:uFill>
                  <a:solidFill>
                    <a:srgbClr val="ffffff"/>
                  </a:solidFill>
                </a:uFill>
                <a:latin typeface="Arial Narrow"/>
                <a:ea typeface="標楷體"/>
              </a:rPr>
              <a:t>(3)</a:t>
            </a:r>
            <a:r>
              <a:rPr b="0" lang="en-US" sz="1500" spc="-1" strike="noStrike">
                <a:solidFill>
                  <a:srgbClr val="000000"/>
                </a:solidFill>
                <a:uFill>
                  <a:solidFill>
                    <a:srgbClr val="ffffff"/>
                  </a:solidFill>
                </a:uFill>
                <a:latin typeface="Arial Narrow"/>
                <a:ea typeface="標楷體"/>
              </a:rPr>
              <a:t>手開式發票（三聯加副聯）</a:t>
            </a:r>
            <a:r>
              <a:rPr b="0" lang="en-US" sz="1500" spc="-1" strike="noStrike">
                <a:solidFill>
                  <a:srgbClr val="000000"/>
                </a:solidFill>
                <a:uFill>
                  <a:solidFill>
                    <a:srgbClr val="ffffff"/>
                  </a:solidFill>
                </a:uFill>
                <a:latin typeface="Arial Narrow"/>
                <a:ea typeface="標楷體"/>
              </a:rPr>
              <a:t>50</a:t>
            </a:r>
            <a:r>
              <a:rPr b="0" lang="en-US" sz="1500" spc="-1" strike="noStrike">
                <a:solidFill>
                  <a:srgbClr val="000000"/>
                </a:solidFill>
                <a:uFill>
                  <a:solidFill>
                    <a:srgbClr val="ffffff"/>
                  </a:solidFill>
                </a:uFill>
                <a:latin typeface="Arial Narrow"/>
                <a:ea typeface="標楷體"/>
              </a:rPr>
              <a:t>本為</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箱，超出</a:t>
            </a:r>
            <a:r>
              <a:rPr b="0" lang="en-US" sz="1500" spc="-1" strike="noStrike">
                <a:solidFill>
                  <a:srgbClr val="000000"/>
                </a:solidFill>
                <a:uFill>
                  <a:solidFill>
                    <a:srgbClr val="ffffff"/>
                  </a:solidFill>
                </a:uFill>
                <a:latin typeface="Arial Narrow"/>
                <a:ea typeface="標楷體"/>
              </a:rPr>
              <a:t>5</a:t>
            </a:r>
            <a:r>
              <a:rPr b="0" lang="en-US" sz="1500" spc="-1" strike="noStrike">
                <a:solidFill>
                  <a:srgbClr val="000000"/>
                </a:solidFill>
                <a:uFill>
                  <a:solidFill>
                    <a:srgbClr val="ffffff"/>
                  </a:solidFill>
                </a:uFill>
                <a:latin typeface="Arial Narrow"/>
                <a:ea typeface="標楷體"/>
              </a:rPr>
              <a:t>本（含）以下不計增加箱數，未滿</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箱者以</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箱計價。</a:t>
            </a:r>
            <a:endParaRPr b="0" lang="en-US" sz="1500" spc="-1" strike="noStrike">
              <a:solidFill>
                <a:srgbClr val="000000"/>
              </a:solidFill>
              <a:uFill>
                <a:solidFill>
                  <a:srgbClr val="ffffff"/>
                </a:solidFill>
              </a:uFill>
              <a:latin typeface="Arial"/>
            </a:endParaRPr>
          </a:p>
          <a:p>
            <a:pPr marL="355680" indent="-355320">
              <a:lnSpc>
                <a:spcPct val="100000"/>
              </a:lnSpc>
            </a:pPr>
            <a:r>
              <a:rPr b="0" lang="en-US" sz="1500" spc="-1" strike="noStrike">
                <a:solidFill>
                  <a:srgbClr val="000000"/>
                </a:solidFill>
                <a:uFill>
                  <a:solidFill>
                    <a:srgbClr val="ffffff"/>
                  </a:solidFill>
                </a:uFill>
                <a:latin typeface="Arial Narrow"/>
                <a:ea typeface="標楷體"/>
              </a:rPr>
              <a:t>(4)</a:t>
            </a:r>
            <a:r>
              <a:rPr b="0" lang="en-US" sz="1500" spc="-1" strike="noStrike">
                <a:solidFill>
                  <a:srgbClr val="000000"/>
                </a:solidFill>
                <a:uFill>
                  <a:solidFill>
                    <a:srgbClr val="ffffff"/>
                  </a:solidFill>
                </a:uFill>
                <a:latin typeface="Arial Narrow"/>
                <a:ea typeface="標楷體"/>
              </a:rPr>
              <a:t>收銀機（二收銀、三收銀、三收加副聯）合併計算</a:t>
            </a:r>
            <a:r>
              <a:rPr b="0" lang="en-US" sz="1500" spc="-1" strike="noStrike">
                <a:solidFill>
                  <a:srgbClr val="000000"/>
                </a:solidFill>
                <a:uFill>
                  <a:solidFill>
                    <a:srgbClr val="ffffff"/>
                  </a:solidFill>
                </a:uFill>
                <a:latin typeface="Arial Narrow"/>
                <a:ea typeface="標楷體"/>
              </a:rPr>
              <a:t>40</a:t>
            </a:r>
            <a:r>
              <a:rPr b="0" lang="en-US" sz="1500" spc="-1" strike="noStrike">
                <a:solidFill>
                  <a:srgbClr val="000000"/>
                </a:solidFill>
                <a:uFill>
                  <a:solidFill>
                    <a:srgbClr val="ffffff"/>
                  </a:solidFill>
                </a:uFill>
                <a:latin typeface="Arial Narrow"/>
                <a:ea typeface="標楷體"/>
              </a:rPr>
              <a:t>組為</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箱，未滿</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箱者以</a:t>
            </a:r>
            <a:r>
              <a:rPr b="0" lang="en-US" sz="1500" spc="-1" strike="noStrike">
                <a:solidFill>
                  <a:srgbClr val="000000"/>
                </a:solidFill>
                <a:uFill>
                  <a:solidFill>
                    <a:srgbClr val="ffffff"/>
                  </a:solidFill>
                </a:uFill>
                <a:latin typeface="Arial Narrow"/>
                <a:ea typeface="標楷體"/>
              </a:rPr>
              <a:t>1</a:t>
            </a:r>
            <a:r>
              <a:rPr b="0" lang="en-US" sz="1500" spc="-1" strike="noStrike">
                <a:solidFill>
                  <a:srgbClr val="000000"/>
                </a:solidFill>
                <a:uFill>
                  <a:solidFill>
                    <a:srgbClr val="ffffff"/>
                  </a:solidFill>
                </a:uFill>
                <a:latin typeface="Arial Narrow"/>
                <a:ea typeface="標楷體"/>
              </a:rPr>
              <a:t>箱計價。</a:t>
            </a:r>
            <a:endParaRPr b="0" lang="en-US" sz="1500" spc="-1" strike="noStrike">
              <a:solidFill>
                <a:srgbClr val="000000"/>
              </a:solidFill>
              <a:uFill>
                <a:solidFill>
                  <a:srgbClr val="ffffff"/>
                </a:solidFill>
              </a:uFill>
              <a:latin typeface="Arial"/>
            </a:endParaRPr>
          </a:p>
          <a:p>
            <a:pPr marL="450720" indent="-450360">
              <a:lnSpc>
                <a:spcPct val="100000"/>
              </a:lnSpc>
            </a:pPr>
            <a:endParaRPr b="0" lang="en-US" sz="1500" spc="-1" strike="noStrike">
              <a:solidFill>
                <a:srgbClr val="000000"/>
              </a:solidFill>
              <a:uFill>
                <a:solidFill>
                  <a:srgbClr val="ffffff"/>
                </a:solidFill>
              </a:uFill>
              <a:latin typeface="Arial"/>
            </a:endParaRPr>
          </a:p>
          <a:p>
            <a:pPr marL="449280" indent="-448920">
              <a:lnSpc>
                <a:spcPct val="100000"/>
              </a:lnSpc>
            </a:pPr>
            <a:r>
              <a:rPr b="0" lang="en-US" sz="1300" spc="-1" strike="noStrike">
                <a:solidFill>
                  <a:srgbClr val="000000"/>
                </a:solidFill>
                <a:uFill>
                  <a:solidFill>
                    <a:srgbClr val="ffffff"/>
                  </a:solidFill>
                </a:uFill>
                <a:latin typeface="Arial Narrow"/>
                <a:ea typeface="標楷體"/>
              </a:rPr>
              <a:t>註</a:t>
            </a:r>
            <a:r>
              <a:rPr b="0" lang="en-US" sz="1300" spc="-1" strike="noStrike">
                <a:solidFill>
                  <a:srgbClr val="000000"/>
                </a:solidFill>
                <a:uFill>
                  <a:solidFill>
                    <a:srgbClr val="ffffff"/>
                  </a:solidFill>
                </a:uFill>
                <a:latin typeface="Arial Narrow"/>
                <a:ea typeface="標楷體"/>
              </a:rPr>
              <a:t>: 1.  </a:t>
            </a:r>
            <a:r>
              <a:rPr b="0" lang="en-US" sz="1300" spc="-1" strike="noStrike">
                <a:solidFill>
                  <a:srgbClr val="000000"/>
                </a:solidFill>
                <a:uFill>
                  <a:solidFill>
                    <a:srgbClr val="ffffff"/>
                  </a:solidFill>
                </a:uFill>
                <a:latin typeface="Arial Narrow"/>
                <a:ea typeface="標楷體"/>
              </a:rPr>
              <a:t>為響應節能減碳，未滿整箱之少量發票檢集處理後或有併箱再包裝情形，故計費箱數與實際運送箱數有時會有落差，敬請見諒。</a:t>
            </a:r>
            <a:endParaRPr b="0" lang="en-US" sz="1300" spc="-1" strike="noStrike">
              <a:solidFill>
                <a:srgbClr val="000000"/>
              </a:solidFill>
              <a:uFill>
                <a:solidFill>
                  <a:srgbClr val="ffffff"/>
                </a:solidFill>
              </a:uFill>
              <a:latin typeface="Arial"/>
            </a:endParaRPr>
          </a:p>
          <a:p>
            <a:pPr marL="450720" indent="-185400">
              <a:lnSpc>
                <a:spcPct val="100000"/>
              </a:lnSpc>
            </a:pPr>
            <a:r>
              <a:rPr b="0" lang="en-US" sz="1300" spc="-1" strike="noStrike">
                <a:solidFill>
                  <a:srgbClr val="000000"/>
                </a:solidFill>
                <a:uFill>
                  <a:solidFill>
                    <a:srgbClr val="ffffff"/>
                  </a:solidFill>
                </a:uFill>
                <a:latin typeface="Arial Narrow"/>
                <a:ea typeface="標楷體"/>
              </a:rPr>
              <a:t>2.</a:t>
            </a:r>
            <a:r>
              <a:rPr b="0" lang="en-US" sz="1300" spc="-1" strike="noStrike">
                <a:solidFill>
                  <a:srgbClr val="000000"/>
                </a:solidFill>
                <a:uFill>
                  <a:solidFill>
                    <a:srgbClr val="ffffff"/>
                  </a:solidFill>
                </a:uFill>
                <a:latin typeface="Arial Narrow"/>
                <a:ea typeface="標楷體"/>
              </a:rPr>
              <a:t>	</a:t>
            </a:r>
            <a:r>
              <a:rPr b="0" lang="en-US" sz="1300" spc="-1" strike="noStrike">
                <a:solidFill>
                  <a:srgbClr val="000000"/>
                </a:solidFill>
                <a:uFill>
                  <a:solidFill>
                    <a:srgbClr val="ffffff"/>
                  </a:solidFill>
                </a:uFill>
                <a:latin typeface="Arial Narrow"/>
                <a:ea typeface="標楷體"/>
              </a:rPr>
              <a:t>查市面貨運計價方式，以郵局為例，快捷服務係以貨品重量</a:t>
            </a:r>
            <a:r>
              <a:rPr b="0" lang="en-US" sz="1300" spc="-1" strike="noStrike">
                <a:solidFill>
                  <a:srgbClr val="000000"/>
                </a:solidFill>
                <a:uFill>
                  <a:solidFill>
                    <a:srgbClr val="ffffff"/>
                  </a:solidFill>
                </a:uFill>
                <a:latin typeface="Arial Narrow"/>
                <a:ea typeface="標楷體"/>
              </a:rPr>
              <a:t>5kg</a:t>
            </a:r>
            <a:r>
              <a:rPr b="0" lang="en-US" sz="1300" spc="-1" strike="noStrike">
                <a:solidFill>
                  <a:srgbClr val="000000"/>
                </a:solidFill>
                <a:uFill>
                  <a:solidFill>
                    <a:srgbClr val="ffffff"/>
                  </a:solidFill>
                </a:uFill>
                <a:latin typeface="Arial Narrow"/>
                <a:ea typeface="標楷體"/>
              </a:rPr>
              <a:t>為一收費級距，如依最輕之發票包裝</a:t>
            </a:r>
            <a:r>
              <a:rPr b="0" lang="en-US" sz="1300" spc="-1" strike="noStrike">
                <a:solidFill>
                  <a:srgbClr val="000000"/>
                </a:solidFill>
                <a:uFill>
                  <a:solidFill>
                    <a:srgbClr val="ffffff"/>
                  </a:solidFill>
                </a:uFill>
                <a:latin typeface="Arial Narrow"/>
                <a:ea typeface="標楷體"/>
              </a:rPr>
              <a:t>7.2kg/</a:t>
            </a:r>
            <a:r>
              <a:rPr b="0" lang="en-US" sz="1300" spc="-1" strike="noStrike">
                <a:solidFill>
                  <a:srgbClr val="000000"/>
                </a:solidFill>
                <a:uFill>
                  <a:solidFill>
                    <a:srgbClr val="ffffff"/>
                  </a:solidFill>
                </a:uFill>
                <a:latin typeface="Arial Narrow"/>
                <a:ea typeface="標楷體"/>
              </a:rPr>
              <a:t>箱試算，快捷郵件資費為</a:t>
            </a:r>
            <a:r>
              <a:rPr b="0" lang="en-US" sz="1300" spc="-1" strike="noStrike">
                <a:solidFill>
                  <a:srgbClr val="000000"/>
                </a:solidFill>
                <a:uFill>
                  <a:solidFill>
                    <a:srgbClr val="ffffff"/>
                  </a:solidFill>
                </a:uFill>
                <a:latin typeface="Arial Narrow"/>
                <a:ea typeface="標楷體"/>
              </a:rPr>
              <a:t>250</a:t>
            </a:r>
            <a:r>
              <a:rPr b="0" lang="en-US" sz="1300" spc="-1" strike="noStrike">
                <a:solidFill>
                  <a:srgbClr val="000000"/>
                </a:solidFill>
                <a:uFill>
                  <a:solidFill>
                    <a:srgbClr val="ffffff"/>
                  </a:solidFill>
                </a:uFill>
                <a:latin typeface="Arial Narrow"/>
                <a:ea typeface="標楷體"/>
              </a:rPr>
              <a:t>元／件（台灣本島不同縣市互寄），則寄送</a:t>
            </a:r>
            <a:r>
              <a:rPr b="0" lang="en-US" sz="1300" spc="-1" strike="noStrike">
                <a:solidFill>
                  <a:srgbClr val="000000"/>
                </a:solidFill>
                <a:uFill>
                  <a:solidFill>
                    <a:srgbClr val="ffffff"/>
                  </a:solidFill>
                </a:uFill>
                <a:latin typeface="Arial Narrow"/>
                <a:ea typeface="標楷體"/>
              </a:rPr>
              <a:t>5</a:t>
            </a:r>
            <a:r>
              <a:rPr b="0" lang="en-US" sz="1300" spc="-1" strike="noStrike">
                <a:solidFill>
                  <a:srgbClr val="000000"/>
                </a:solidFill>
                <a:uFill>
                  <a:solidFill>
                    <a:srgbClr val="ffffff"/>
                  </a:solidFill>
                </a:uFill>
                <a:latin typeface="Arial Narrow"/>
                <a:ea typeface="標楷體"/>
              </a:rPr>
              <a:t>箱即須收費</a:t>
            </a:r>
            <a:r>
              <a:rPr b="0" lang="en-US" sz="1300" spc="-1" strike="noStrike">
                <a:solidFill>
                  <a:srgbClr val="000000"/>
                </a:solidFill>
                <a:uFill>
                  <a:solidFill>
                    <a:srgbClr val="ffffff"/>
                  </a:solidFill>
                </a:uFill>
                <a:latin typeface="Arial Narrow"/>
                <a:ea typeface="標楷體"/>
              </a:rPr>
              <a:t>1,250</a:t>
            </a:r>
            <a:r>
              <a:rPr b="0" lang="en-US" sz="1300" spc="-1" strike="noStrike">
                <a:solidFill>
                  <a:srgbClr val="000000"/>
                </a:solidFill>
                <a:uFill>
                  <a:solidFill>
                    <a:srgbClr val="ffffff"/>
                  </a:solidFill>
                </a:uFill>
                <a:latin typeface="Arial Narrow"/>
                <a:ea typeface="標楷體"/>
              </a:rPr>
              <a:t>元；本廠提供</a:t>
            </a:r>
            <a:r>
              <a:rPr b="0" lang="en-US" sz="1300" spc="-1" strike="noStrike">
                <a:solidFill>
                  <a:srgbClr val="000000"/>
                </a:solidFill>
                <a:uFill>
                  <a:solidFill>
                    <a:srgbClr val="ffffff"/>
                  </a:solidFill>
                </a:uFill>
                <a:latin typeface="Arial Narrow"/>
                <a:ea typeface="標楷體"/>
              </a:rPr>
              <a:t>5</a:t>
            </a:r>
            <a:r>
              <a:rPr b="0" lang="en-US" sz="1300" spc="-1" strike="noStrike">
                <a:solidFill>
                  <a:srgbClr val="000000"/>
                </a:solidFill>
                <a:uFill>
                  <a:solidFill>
                    <a:srgbClr val="ffffff"/>
                  </a:solidFill>
                </a:uFill>
                <a:latin typeface="Arial Narrow"/>
                <a:ea typeface="標楷體"/>
              </a:rPr>
              <a:t>箱內</a:t>
            </a:r>
            <a:r>
              <a:rPr b="0" lang="en-US" sz="1300" spc="-1" strike="noStrike">
                <a:solidFill>
                  <a:srgbClr val="000000"/>
                </a:solidFill>
                <a:uFill>
                  <a:solidFill>
                    <a:srgbClr val="ffffff"/>
                  </a:solidFill>
                </a:uFill>
                <a:latin typeface="Arial Narrow"/>
                <a:ea typeface="標楷體"/>
              </a:rPr>
              <a:t>330</a:t>
            </a:r>
            <a:r>
              <a:rPr b="0" lang="en-US" sz="1300" spc="-1" strike="noStrike">
                <a:solidFill>
                  <a:srgbClr val="000000"/>
                </a:solidFill>
                <a:uFill>
                  <a:solidFill>
                    <a:srgbClr val="ffffff"/>
                  </a:solidFill>
                </a:uFill>
                <a:latin typeface="Arial Narrow"/>
                <a:ea typeface="標楷體"/>
              </a:rPr>
              <a:t>元之運送費用計價方式，平均計算為</a:t>
            </a:r>
            <a:r>
              <a:rPr b="0" lang="en-US" sz="1300" spc="-1" strike="noStrike">
                <a:solidFill>
                  <a:srgbClr val="000000"/>
                </a:solidFill>
                <a:uFill>
                  <a:solidFill>
                    <a:srgbClr val="ffffff"/>
                  </a:solidFill>
                </a:uFill>
                <a:latin typeface="Arial Narrow"/>
                <a:ea typeface="標楷體"/>
              </a:rPr>
              <a:t>66</a:t>
            </a:r>
            <a:r>
              <a:rPr b="0" lang="en-US" sz="1300" spc="-1" strike="noStrike">
                <a:solidFill>
                  <a:srgbClr val="000000"/>
                </a:solidFill>
                <a:uFill>
                  <a:solidFill>
                    <a:srgbClr val="ffffff"/>
                  </a:solidFill>
                </a:uFill>
                <a:latin typeface="Arial Narrow"/>
                <a:ea typeface="標楷體"/>
              </a:rPr>
              <a:t>元／箱，並不因超出重量再收取費用，計費方式實屬經濟實惠。</a:t>
            </a:r>
            <a:endParaRPr b="0" lang="en-US" sz="1300" spc="-1" strike="noStrike">
              <a:solidFill>
                <a:srgbClr val="000000"/>
              </a:solidFill>
              <a:uFill>
                <a:solidFill>
                  <a:srgbClr val="ffffff"/>
                </a:solidFill>
              </a:uFill>
              <a:latin typeface="Arial"/>
            </a:endParaRPr>
          </a:p>
          <a:p>
            <a:pPr>
              <a:lnSpc>
                <a:spcPct val="100000"/>
              </a:lnSpc>
            </a:pPr>
            <a:endParaRPr b="0" lang="en-US" sz="1300" spc="-1" strike="noStrike">
              <a:solidFill>
                <a:srgbClr val="000000"/>
              </a:solidFill>
              <a:uFill>
                <a:solidFill>
                  <a:srgbClr val="ffffff"/>
                </a:solidFill>
              </a:uFill>
              <a:latin typeface="Arial"/>
            </a:endParaRPr>
          </a:p>
        </p:txBody>
      </p:sp>
    </p:spTree>
  </p:cSld>
  <p:timing>
    <p:tnLst>
      <p:par>
        <p:cTn id="7" dur="indefinite" restart="never" nodeType="tmRoot">
          <p:childTnLst>
            <p:seq>
              <p:cTn id="8" nodeType="mainSeq"/>
              <p:prevCondLst>
                <p:cond delay="0" evt="onPrev">
                  <p:tgtEl>
                    <p:sldTgt/>
                  </p:tgtEl>
                </p:cond>
              </p:prevCondLst>
              <p:nextCondLst>
                <p:cond delay="0" evt="onNext">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6246</TotalTime>
  <Application>LibreOffice/5.2.7.2$Windows_X86_64 LibreOffice_project/2b7f1e640c46ceb28adf43ee075a6e8b8439ed10</Application>
  <Words>1124</Words>
  <Paragraphs>59</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2014-06-23T05:58:06Z</dcterms:created>
  <dc:creator>terrisa</dc:creator>
  <dc:description/>
  <dc:language>zh-TW</dc:language>
  <cp:lastModifiedBy/>
  <cp:lastPrinted>2022-03-28T06:57:42Z</cp:lastPrinted>
  <dcterms:modified xsi:type="dcterms:W3CDTF">2022-04-06T11:14:53Z</dcterms:modified>
  <cp:revision>388</cp:revision>
  <dc:subject/>
  <dc:title>PowerPoint 簡報</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AppVersion">
    <vt:lpwstr>14.0000</vt:lpwstr>
  </property>
  <property fmtid="{D5CDD505-2E9C-101B-9397-08002B2CF9AE}" pid="3" name="HiddenSlides">
    <vt:i4>0</vt:i4>
  </property>
  <property fmtid="{D5CDD505-2E9C-101B-9397-08002B2CF9AE}" pid="4" name="HyperlinksChanged">
    <vt:bool>0</vt:bool>
  </property>
  <property fmtid="{D5CDD505-2E9C-101B-9397-08002B2CF9AE}" pid="5" name="LinksUpToDate">
    <vt:bool>0</vt:bool>
  </property>
  <property fmtid="{D5CDD505-2E9C-101B-9397-08002B2CF9AE}" pid="6" name="MMClips">
    <vt:i4>0</vt:i4>
  </property>
  <property fmtid="{D5CDD505-2E9C-101B-9397-08002B2CF9AE}" pid="7" name="Notes">
    <vt:i4>0</vt:i4>
  </property>
  <property fmtid="{D5CDD505-2E9C-101B-9397-08002B2CF9AE}" pid="8" name="PresentationFormat">
    <vt:lpwstr>如螢幕大小 (4:3)</vt:lpwstr>
  </property>
  <property fmtid="{D5CDD505-2E9C-101B-9397-08002B2CF9AE}" pid="9" name="ScaleCrop">
    <vt:bool>0</vt:bool>
  </property>
  <property fmtid="{D5CDD505-2E9C-101B-9397-08002B2CF9AE}" pid="10" name="ShareDoc">
    <vt:bool>0</vt:bool>
  </property>
  <property fmtid="{D5CDD505-2E9C-101B-9397-08002B2CF9AE}" pid="11" name="Slides">
    <vt:i4>4</vt:i4>
  </property>
</Properties>
</file>