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40291-7F8D-405F-B433-B74678DC590E}" type="datetimeFigureOut">
              <a:rPr lang="zh-TW" altLang="en-US" smtClean="0"/>
              <a:t>2026/2/25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98A0EB-8825-4F63-8544-2253F67235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7104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2DAE4-33AB-41DC-AAEA-86261B8CC2FE}" type="datetimeFigureOut">
              <a:rPr lang="zh-TW" altLang="en-US" smtClean="0"/>
              <a:t>2026/2/25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386F3D-7144-47C6-96C0-1D7339FB9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118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386F3D-7144-47C6-96C0-1D7339FB9ED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292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4" name="圖片 3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圖片 3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請按此一下，以編輯題名文字格式。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請按此一下，以編輯大綱文字格式。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第二個大綱層次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第三個大綱層次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第四個大綱層次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第五個大綱層次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第六個大綱層次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第七個大綱層次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invoice@ppmof.gov.tw" TargetMode="External"/><Relationship Id="rId2" Type="http://schemas.openxmlformats.org/officeDocument/2006/relationships/hyperlink" Target="mailto:&#24425;&#33394;&#25475;&#25551;&#25110;&#29031;&#29255;&#27284;&#23492;invoice@ppmof.gov.tw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invoice.ppmof.gov.tw/PSI_Web/PSI0500/PSI0501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2"/>
          <p:cNvSpPr/>
          <p:nvPr/>
        </p:nvSpPr>
        <p:spPr>
          <a:xfrm>
            <a:off x="7255080" y="946080"/>
            <a:ext cx="1727640" cy="272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r">
              <a:lnSpc>
                <a:spcPct val="100000"/>
              </a:lnSpc>
            </a:pP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11</a:t>
            </a:r>
            <a:r>
              <a:rPr lang="en-US" altLang="zh-TW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5</a:t>
            </a: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.</a:t>
            </a:r>
            <a:r>
              <a:rPr lang="en-US" altLang="zh-TW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2</a:t>
            </a: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.</a:t>
            </a:r>
            <a:r>
              <a:rPr lang="en-US" altLang="zh-TW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25</a:t>
            </a: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  </a:t>
            </a: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第</a:t>
            </a:r>
            <a:r>
              <a:rPr lang="en-US" altLang="zh-TW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7</a:t>
            </a:r>
            <a:r>
              <a:rPr lang="en-US" sz="12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版</a:t>
            </a:r>
            <a:endParaRPr lang="en-US" sz="1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" name="CustomShape 3"/>
          <p:cNvSpPr/>
          <p:nvPr/>
        </p:nvSpPr>
        <p:spPr>
          <a:xfrm>
            <a:off x="211016" y="1234759"/>
            <a:ext cx="385200" cy="7927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資格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CustomShape 4"/>
          <p:cNvSpPr/>
          <p:nvPr/>
        </p:nvSpPr>
        <p:spPr>
          <a:xfrm>
            <a:off x="191880" y="2850822"/>
            <a:ext cx="385200" cy="33144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首次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帳號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申請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" name="CustomShape 5"/>
          <p:cNvSpPr/>
          <p:nvPr/>
        </p:nvSpPr>
        <p:spPr>
          <a:xfrm>
            <a:off x="690480" y="2852936"/>
            <a:ext cx="8292240" cy="3312368"/>
          </a:xfrm>
          <a:prstGeom prst="rect">
            <a:avLst/>
          </a:prstGeom>
          <a:noFill/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179280" indent="-178560">
              <a:lnSpc>
                <a:spcPct val="100000"/>
              </a:lnSpc>
            </a:pPr>
            <a:r>
              <a:rPr lang="en-US" altLang="zh-TW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. 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開通帳號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7120" indent="-356400" algn="just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1)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請於本廠</a:t>
            </a:r>
            <a:r>
              <a:rPr lang="en-US" sz="1400" b="0" u="sng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發票網路購買暨查詢系統</a:t>
            </a:r>
            <a:r>
              <a:rPr lang="en-US" sz="14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sz="1400" b="0" u="sng" strike="noStrike" spc="-1" dirty="0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https://invoice.ppmof.gov.tw</a:t>
            </a:r>
            <a:r>
              <a:rPr lang="en-US" sz="1400" b="0" u="sng" strike="noStrike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/)/</a:t>
            </a:r>
            <a:r>
              <a:rPr lang="en-US" sz="1400" b="0" u="sng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發票申購</a:t>
            </a:r>
            <a:r>
              <a:rPr lang="en-US" sz="1400" u="sng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400" u="sng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選擇</a:t>
            </a:r>
            <a:r>
              <a:rPr lang="zh-TW" altLang="en-US" sz="1400" u="sng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期別</a:t>
            </a:r>
            <a:r>
              <a:rPr lang="en-US" altLang="zh-TW" sz="1400" u="sng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en-US" sz="1400" u="sng" spc="-1" dirty="0" err="1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線上預購</a:t>
            </a:r>
            <a:r>
              <a:rPr lang="zh-TW" altLang="en-US" sz="1400" b="0" u="sng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申購，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首次帳號申請填寫相關基本資料後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透過本廠帳號審查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通知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電子郵件回覆以下資料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，經本廠審查合格者，將收到帳號啟用通知電子郵件，點選內附連結網址以啟用帳號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614520" lvl="1" indent="-342360">
              <a:lnSpc>
                <a:spcPct val="100000"/>
              </a:lnSpc>
              <a:buClr>
                <a:srgbClr val="000000"/>
              </a:buClr>
              <a:buFont typeface="Calibri"/>
              <a:buAutoNum type="alphaLcParenR"/>
            </a:pP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營業人請提交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線上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預購切結書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-營業人版」並檢附購票證正、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反面彩色掃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描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檔或照片檔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614520" lvl="1" indent="-342360">
              <a:lnSpc>
                <a:spcPct val="100000"/>
              </a:lnSpc>
              <a:buClr>
                <a:srgbClr val="000000"/>
              </a:buClr>
              <a:buFont typeface="Calibri"/>
              <a:buAutoNum type="alphaLcParenR"/>
            </a:pP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代理人請提交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線上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預購切結書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-代理人版」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並檢附登錄執業證明書掃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描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檔或照片檔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357188" lvl="1" indent="-265113">
              <a:lnSpc>
                <a:spcPct val="100000"/>
              </a:lnSpc>
              <a:buClr>
                <a:srgbClr val="000000"/>
              </a:buClr>
            </a:pPr>
            <a:r>
              <a:rPr 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en-US" sz="140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已於本廠發票網路購買暨查詢系統申請</a:t>
            </a:r>
            <a:r>
              <a:rPr lang="en-US" sz="1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「跨區網購」或「跨局零售</a:t>
            </a:r>
            <a:r>
              <a:rPr lang="en-U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sz="1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試辦</a:t>
            </a:r>
            <a:r>
              <a:rPr lang="en-U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)」</a:t>
            </a:r>
            <a:r>
              <a:rPr lang="en-US" sz="1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帳號者，</a:t>
            </a:r>
            <a:r>
              <a:rPr lang="en-US" sz="140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免再重新申請</a:t>
            </a:r>
            <a:r>
              <a:rPr 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sz="140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帳號即可採用原帳號</a:t>
            </a:r>
            <a:r>
              <a:rPr lang="en-US" sz="1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、密碼登入線上預購系統</a:t>
            </a:r>
            <a:r>
              <a:rPr lang="en-U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【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注意事項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】</a:t>
            </a:r>
            <a:endParaRPr lang="en-US" sz="1400" b="0" strike="noStrike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1.營業人管制檔經更動，請提交變更後「購票證」及「切結書」</a:t>
            </a:r>
            <a:r>
              <a:rPr lang="en-US" sz="1400" b="0" u="sng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2"/>
              </a:rPr>
              <a:t>彩色掃描或照片檔寄 </a:t>
            </a:r>
            <a:r>
              <a:rPr lang="en-US" sz="1400" b="0" u="sng" strike="noStrike" spc="-1" dirty="0" err="1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invoice@ppmof.gov.tw</a:t>
            </a:r>
            <a:r>
              <a:rPr lang="en-US" sz="1400" b="0" strike="noStrike" spc="-1" dirty="0" err="1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信箱，經查驗無誤後</a:t>
            </a:r>
            <a:r>
              <a:rPr lang="zh-TW" altLang="en-US" sz="1400" b="0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始</a:t>
            </a:r>
            <a:r>
              <a:rPr lang="en-US" sz="1400" b="0" strike="noStrike" spc="-1" dirty="0" err="1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得繼續使用本服務</a:t>
            </a:r>
            <a:r>
              <a:rPr lang="en-US" sz="1400" b="0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1400" b="0" strike="noStrike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全國</a:t>
            </a:r>
            <a:r>
              <a:rPr lang="en-US" sz="1400" b="0" strike="noStrike" spc="-1" dirty="0" err="1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代售點之詳細地址</a:t>
            </a:r>
            <a:r>
              <a:rPr lang="en-US" sz="1400" b="0" strike="noStrike" spc="-1" dirty="0" err="1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、電話請至全國代售點資料查詢</a:t>
            </a:r>
            <a:r>
              <a:rPr lang="en-US" sz="1400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sz="1400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https://invoice.ppmof.gov.tw/</a:t>
            </a:r>
            <a:r>
              <a:rPr lang="en-US" sz="1400" spc="-1" dirty="0" err="1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PSI_Web</a:t>
            </a:r>
            <a:r>
              <a:rPr lang="en-US" sz="1400" spc="-1" dirty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/PSI0500/PSI0501</a:t>
            </a:r>
            <a:r>
              <a:rPr lang="en-US" sz="1400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/</a:t>
            </a:r>
            <a:r>
              <a:rPr lang="en-US" sz="1400" spc="-1" dirty="0" smtClean="0"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)。</a:t>
            </a:r>
          </a:p>
          <a:p>
            <a:pPr marL="179280" indent="-178560">
              <a:lnSpc>
                <a:spcPct val="100000"/>
              </a:lnSpc>
            </a:pPr>
            <a:r>
              <a:rPr lang="en-US" altLang="zh-TW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同</a:t>
            </a:r>
            <a:r>
              <a:rPr lang="zh-TW" altLang="en-US" sz="1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筆訂單無法</a:t>
            </a:r>
            <a:r>
              <a:rPr lang="zh-TW" altLang="en-US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同時預購</a:t>
            </a:r>
            <a:r>
              <a:rPr lang="zh-TW" altLang="en-US" sz="1400" b="1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跨區</a:t>
            </a:r>
            <a:r>
              <a:rPr lang="zh-TW" altLang="en-US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局營業人發票，敬請分別預購</a:t>
            </a:r>
            <a:r>
              <a:rPr lang="zh-TW" altLang="zh-TW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並</a:t>
            </a:r>
            <a:r>
              <a:rPr lang="zh-TW" altLang="en-US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選擇營業人所屬轄區限定代售點自取；倘須同時預購並至同處代售點自取發票，請改用跨局零售申購</a:t>
            </a:r>
            <a:r>
              <a:rPr lang="en-US" altLang="zh-TW" sz="1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sz="1400" b="1" strike="noStrike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CustomShape 6"/>
          <p:cNvSpPr/>
          <p:nvPr/>
        </p:nvSpPr>
        <p:spPr>
          <a:xfrm>
            <a:off x="684000" y="1236559"/>
            <a:ext cx="8298720" cy="792720"/>
          </a:xfrm>
          <a:prstGeom prst="rect">
            <a:avLst/>
          </a:prstGeom>
          <a:noFill/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1.具國稅局核發購票證之營業人或領有登錄執業證明書之代理人。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營業人委託代理人代購，首次應赴營業人所在地稽徵機關申請集中代購統一發票。</a:t>
            </a:r>
          </a:p>
        </p:txBody>
      </p:sp>
      <p:sp>
        <p:nvSpPr>
          <p:cNvPr id="42" name="CustomShape 7"/>
          <p:cNvSpPr/>
          <p:nvPr/>
        </p:nvSpPr>
        <p:spPr>
          <a:xfrm>
            <a:off x="596216" y="871360"/>
            <a:ext cx="7488832" cy="25338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en-US" altLang="zh-TW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115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年</a:t>
            </a:r>
            <a:r>
              <a:rPr lang="en-US" altLang="zh-TW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3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月</a:t>
            </a:r>
            <a:r>
              <a:rPr lang="en-US" altLang="zh-TW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31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日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起北區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國稅局營業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人預購發票新增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桃園市代售點自</a:t>
            </a:r>
            <a:r>
              <a:rPr lang="zh-TW" altLang="en-US" sz="12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取。</a:t>
            </a:r>
            <a:endParaRPr lang="en-US" altLang="zh-TW" sz="1200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</a:endParaRPr>
          </a:p>
          <a:p>
            <a:endParaRPr lang="en-US" altLang="zh-TW" sz="1200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</a:endParaRPr>
          </a:p>
          <a:p>
            <a:pPr>
              <a:lnSpc>
                <a:spcPct val="100000"/>
              </a:lnSpc>
            </a:pPr>
            <a:endParaRPr lang="en-US" sz="1200" b="0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CustomShape 8"/>
          <p:cNvSpPr/>
          <p:nvPr/>
        </p:nvSpPr>
        <p:spPr>
          <a:xfrm>
            <a:off x="191880" y="2166159"/>
            <a:ext cx="385200" cy="583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時程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CustomShape 9"/>
          <p:cNvSpPr/>
          <p:nvPr/>
        </p:nvSpPr>
        <p:spPr>
          <a:xfrm>
            <a:off x="690480" y="2166159"/>
            <a:ext cx="8298720" cy="583200"/>
          </a:xfrm>
          <a:prstGeom prst="rect">
            <a:avLst/>
          </a:prstGeom>
          <a:ln>
            <a:solidFill>
              <a:schemeClr val="tx2"/>
            </a:solidFill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tIns="45000" rIns="90000" bIns="45000"/>
          <a:lstStyle/>
          <a:p>
            <a:pPr marL="182520" indent="-181800">
              <a:lnSpc>
                <a:spcPct val="100000"/>
              </a:lnSpc>
            </a:pPr>
            <a:r>
              <a:rPr lang="en-US" altLang="zh-TW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自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上期雙月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5日00:00起至當期雙月19日24:00止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開放線上預購，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請選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擇</a:t>
            </a:r>
            <a:r>
              <a:rPr lang="zh-TW" altLang="en-US" sz="14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營業人所屬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轄區</a:t>
            </a:r>
            <a:r>
              <a:rPr lang="zh-TW" alt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之限定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代售點自取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不得跨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區局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取件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1" name="CustomShape 1"/>
          <p:cNvSpPr/>
          <p:nvPr/>
        </p:nvSpPr>
        <p:spPr>
          <a:xfrm>
            <a:off x="197640" y="196920"/>
            <a:ext cx="8796600" cy="489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28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線上預購申購流程說明</a:t>
            </a:r>
            <a:r>
              <a:rPr lang="en-US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(</a:t>
            </a:r>
            <a:r>
              <a:rPr lang="en-US" altLang="zh-TW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1</a:t>
            </a:r>
            <a:r>
              <a:rPr lang="en-US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/2</a:t>
            </a:r>
            <a:r>
              <a:rPr lang="en-US" sz="2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)</a:t>
            </a:r>
            <a:endParaRPr lang="en-US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657056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197640" y="196920"/>
            <a:ext cx="8796600" cy="489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28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線上預購申購流程說明</a:t>
            </a:r>
            <a:r>
              <a:rPr lang="en-US" sz="2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/>
                <a:ea typeface="標楷體"/>
              </a:rPr>
              <a:t>(2/2)</a:t>
            </a:r>
            <a:endParaRPr lang="en-US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592200" y="964080"/>
            <a:ext cx="8479440" cy="2176200"/>
          </a:xfrm>
          <a:prstGeom prst="rect">
            <a:avLst/>
          </a:prstGeom>
          <a:noFill/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6. 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於開放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預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購期間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(上期雙月5日00:00起至當期雙月19日24:00止)，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登入本廠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發票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網路購買暨查詢系統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、選擇「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線上預購」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銷售模式，並至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[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建立訂單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]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進行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預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購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7. 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付款方式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臺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灣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pay或虛擬帳號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以ATM、網路銀行轉帳等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完成付款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265113" indent="-265113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8. 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列印「線上預購統一發票訂購數量清單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」並於清單上加蓋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「營業人發票章及負責人章」或「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代理人公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司章及負責人章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1.未付款狀態欲取消或修改訂單，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請於</a:t>
            </a:r>
            <a:r>
              <a:rPr lang="zh-TW" alt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訂購完成日起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次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1工作日中午12時前辦理，逾時無法變更。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2.已付款即不能再修改訂單。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2160" indent="-9144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請於</a:t>
            </a:r>
            <a:r>
              <a:rPr lang="zh-TW" alt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預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購完成日後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3個工作天內完成繳款，逾期3次以上取消「線上預購」資格。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7" name="CustomShape 3"/>
          <p:cNvSpPr/>
          <p:nvPr/>
        </p:nvSpPr>
        <p:spPr>
          <a:xfrm>
            <a:off x="101880" y="3301200"/>
            <a:ext cx="385200" cy="322546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95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代售點領取</a:t>
            </a:r>
            <a:endParaRPr lang="en-US" sz="195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CustomShape 4"/>
          <p:cNvSpPr/>
          <p:nvPr/>
        </p:nvSpPr>
        <p:spPr>
          <a:xfrm>
            <a:off x="576000" y="3284984"/>
            <a:ext cx="8495640" cy="3240360"/>
          </a:xfrm>
          <a:prstGeom prst="rect">
            <a:avLst/>
          </a:prstGeom>
          <a:noFill/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265113" indent="-265113">
              <a:lnSpc>
                <a:spcPct val="100000"/>
              </a:lnSpc>
            </a:pP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9. 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代售點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發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售人員依據訂單內容進行統一發票配號並包裝完成後，發送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「手機簡訊」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通知申購人於指定時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間內</a:t>
            </a:r>
            <a:r>
              <a:rPr lang="en-US" altLang="zh-TW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5個工作天內</a:t>
            </a:r>
            <a:r>
              <a:rPr lang="en-US" altLang="zh-TW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至指定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六都直轄市</a:t>
            </a:r>
            <a:r>
              <a:rPr lang="en-US" altLang="zh-TW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臺北市</a:t>
            </a:r>
            <a:r>
              <a:rPr lang="zh-TW" alt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、新北市</a:t>
            </a:r>
            <a:r>
              <a:rPr lang="zh-TW" altLang="en-US" sz="1400" b="0" strike="noStrike" spc="-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1400" spc="-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桃園市、</a:t>
            </a:r>
            <a:r>
              <a:rPr lang="zh-TW" altLang="en-US" sz="1400" spc="-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臺中市、臺南市或高雄市</a:t>
            </a:r>
            <a:r>
              <a:rPr lang="en-US" altLang="zh-TW" sz="1400" spc="-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代售點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領取統一發票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65113" indent="-265113" algn="just">
              <a:lnSpc>
                <a:spcPct val="100000"/>
              </a:lnSpc>
            </a:pP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.申購人於系統內列印「線上預購統一發票訂購數量清單」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至指定</a:t>
            </a:r>
            <a:r>
              <a:rPr lang="zh-TW" alt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上述六都直轄市內</a:t>
            </a:r>
            <a:r>
              <a:rPr lang="en-US" sz="14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代售點領取統一發票</a:t>
            </a:r>
            <a:r>
              <a:rPr lang="zh-TW" altLang="en-US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4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65113" indent="-265113">
              <a:lnSpc>
                <a:spcPct val="100000"/>
              </a:lnSpc>
            </a:pP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11.代售點交付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「統一發票購買明細表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份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，如申購資料尚有異常者，另附「異常清單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sz="14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份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；請申購人詳細核對申購本(組)</a:t>
            </a:r>
            <a:r>
              <a:rPr lang="en-US" sz="14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數及金額與線上預購資料相符</a:t>
            </a:r>
            <a:r>
              <a:rPr lang="en-US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179280" indent="-178560">
              <a:lnSpc>
                <a:spcPct val="100000"/>
              </a:lnSpc>
            </a:pP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82563" indent="-182563">
              <a:lnSpc>
                <a:spcPct val="100000"/>
              </a:lnSpc>
              <a:buAutoNum type="arabicPeriod"/>
            </a:pP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申購人交付代售點之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「線上預購統一發票訂購數量清單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1400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須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蓋有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「營業人發票章及負責人章」或「代理人公司章及負責人章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</a:p>
          <a:p>
            <a:pPr marL="182563" indent="-182563">
              <a:lnSpc>
                <a:spcPct val="100000"/>
              </a:lnSpc>
              <a:buAutoNum type="arabicPeriod"/>
            </a:pP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代售點依</a:t>
            </a:r>
            <a:r>
              <a:rPr lang="zh-TW" alt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訂單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進行配號時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，將再次檢核營業人管制檔，倘遇停、限購管制，將列印「異常清單」交付申購人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sz="1400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82563" indent="-182563">
              <a:lnSpc>
                <a:spcPct val="100000"/>
              </a:lnSpc>
              <a:buAutoNum type="arabicPeriod"/>
            </a:pP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經代售點指定時間內</a:t>
            </a:r>
            <a:r>
              <a:rPr lang="en-US" sz="14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（5個工作日內)逾期未領取累計3次，即取消「線上預購</a:t>
            </a:r>
            <a:r>
              <a:rPr lang="en-US" sz="1400" b="0" strike="noStrike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」資格。</a:t>
            </a:r>
            <a:endParaRPr lang="en-US" sz="1400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82563" indent="-182563">
              <a:lnSpc>
                <a:spcPct val="100000"/>
              </a:lnSpc>
              <a:buAutoNum type="arabicPeriod"/>
            </a:pP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申購人至代售點領取發票未離櫃前</a:t>
            </a:r>
            <a:r>
              <a:rPr lang="en-US" sz="14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，除因代售點包裝交付錯誤發票之外，一律不能退（換）</a:t>
            </a:r>
            <a:r>
              <a:rPr lang="en-US" sz="1400" b="0" strike="noStrike" spc="-1" dirty="0" err="1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統一發票</a:t>
            </a:r>
            <a:r>
              <a:rPr lang="zh-TW" altLang="en-US" sz="1400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" name="CustomShape 5"/>
          <p:cNvSpPr/>
          <p:nvPr/>
        </p:nvSpPr>
        <p:spPr>
          <a:xfrm>
            <a:off x="88200" y="972360"/>
            <a:ext cx="430920" cy="2176200"/>
          </a:xfrm>
          <a:prstGeom prst="rect">
            <a:avLst/>
          </a:prstGeom>
          <a:solidFill>
            <a:srgbClr val="376092"/>
          </a:solidFill>
          <a:ln w="25560">
            <a:solidFill>
              <a:srgbClr val="37609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950" b="1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Narrow"/>
                <a:ea typeface="標楷體"/>
              </a:rPr>
              <a:t>網路預購、付款</a:t>
            </a:r>
            <a:endParaRPr lang="en-US" sz="195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406999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6311</TotalTime>
  <Words>483</Words>
  <Application>Microsoft Office PowerPoint</Application>
  <PresentationFormat>如螢幕大小 (4:3)</PresentationFormat>
  <Paragraphs>39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12" baseType="lpstr">
      <vt:lpstr>新細明體</vt:lpstr>
      <vt:lpstr>標楷體</vt:lpstr>
      <vt:lpstr>Arial</vt:lpstr>
      <vt:lpstr>Arial Narrow</vt:lpstr>
      <vt:lpstr>Calibri</vt:lpstr>
      <vt:lpstr>DejaVu Sans</vt:lpstr>
      <vt:lpstr>Symbol</vt:lpstr>
      <vt:lpstr>Times New Roman</vt:lpstr>
      <vt:lpstr>Wingdings</vt:lpstr>
      <vt:lpstr>Office Theme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subject/>
  <dc:creator>terrisa</dc:creator>
  <dc:description/>
  <cp:lastModifiedBy>賴麗卉</cp:lastModifiedBy>
  <cp:revision>405</cp:revision>
  <cp:lastPrinted>2026-02-25T01:20:01Z</cp:lastPrinted>
  <dcterms:created xsi:type="dcterms:W3CDTF">2014-06-23T05:58:06Z</dcterms:created>
  <dcterms:modified xsi:type="dcterms:W3CDTF">2026-02-25T01:20:08Z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如螢幕大小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</vt:i4>
  </property>
</Properties>
</file>