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6" r:id="rId2"/>
  </p:sldIdLst>
  <p:sldSz cx="9144000" cy="6858000" type="screen4x3"/>
  <p:notesSz cx="6797675" cy="9926638"/>
  <p:defaultTextStyle>
    <a:defPPr>
      <a:defRPr lang="zh-TW"/>
    </a:defPPr>
    <a:lvl1pPr marL="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5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13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41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7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99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27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2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48" autoAdjust="0"/>
    <p:restoredTop sz="96406" autoAdjust="0"/>
  </p:normalViewPr>
  <p:slideViewPr>
    <p:cSldViewPr>
      <p:cViewPr varScale="1">
        <p:scale>
          <a:sx n="111" d="100"/>
          <a:sy n="111" d="100"/>
        </p:scale>
        <p:origin x="1668" y="84"/>
      </p:cViewPr>
      <p:guideLst>
        <p:guide orient="horz" pos="216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52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EE42DB91-4042-4372-80A3-DA08CDBEC3A2}" type="datetimeFigureOut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8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52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079EE83F-BE2F-4141-8413-C14D879FA97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05488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452" y="0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43BC5930-B598-491F-864C-5A6408091718}" type="datetimeFigureOut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768" y="4715159"/>
            <a:ext cx="5438140" cy="4466987"/>
          </a:xfrm>
          <a:prstGeom prst="rect">
            <a:avLst/>
          </a:prstGeom>
        </p:spPr>
        <p:txBody>
          <a:bodyPr vert="horz" lIns="91436" tIns="45718" rIns="91436" bIns="45718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8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452" y="9428588"/>
            <a:ext cx="2945659" cy="496332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99DA8432-D841-4685-A78B-BB80F8B6431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55372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385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13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641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770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899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027" algn="l" defTabSz="914256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DA8432-D841-4685-A78B-BB80F8B6431D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0674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F84D50-830F-417F-987F-46B772EAC2CE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1799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95EF84-4396-4C14-BE07-4F0A1B4ADDF1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68500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8"/>
            <a:ext cx="7772400" cy="1500187"/>
          </a:xfrm>
        </p:spPr>
        <p:txBody>
          <a:bodyPr anchor="b"/>
          <a:lstStyle>
            <a:lvl1pPr marL="0" indent="0">
              <a:buNone/>
              <a:defRPr sz="2001">
                <a:solidFill>
                  <a:schemeClr val="tx1">
                    <a:tint val="75000"/>
                  </a:schemeClr>
                </a:solidFill>
              </a:defRPr>
            </a:lvl1pPr>
            <a:lvl2pPr marL="45721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4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7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50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71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B34D1-DFDB-4568-A343-A032E7264CA2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983562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1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1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E5DB4-F22F-41D4-8478-C93C5501B4E3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641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5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1" b="1"/>
            </a:lvl2pPr>
            <a:lvl3pPr marL="914429" indent="0">
              <a:buNone/>
              <a:defRPr sz="1800" b="1"/>
            </a:lvl3pPr>
            <a:lvl4pPr marL="1371644" indent="0">
              <a:buNone/>
              <a:defRPr sz="1600" b="1"/>
            </a:lvl4pPr>
            <a:lvl5pPr marL="1828858" indent="0">
              <a:buNone/>
              <a:defRPr sz="1600" b="1"/>
            </a:lvl5pPr>
            <a:lvl6pPr marL="2286073" indent="0">
              <a:buNone/>
              <a:defRPr sz="1600" b="1"/>
            </a:lvl6pPr>
            <a:lvl7pPr marL="2743287" indent="0">
              <a:buNone/>
              <a:defRPr sz="1600" b="1"/>
            </a:lvl7pPr>
            <a:lvl8pPr marL="3200503" indent="0">
              <a:buNone/>
              <a:defRPr sz="1600" b="1"/>
            </a:lvl8pPr>
            <a:lvl9pPr marL="3657717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7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1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8" y="1535115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5" indent="0">
              <a:buNone/>
              <a:defRPr sz="2001" b="1"/>
            </a:lvl2pPr>
            <a:lvl3pPr marL="914429" indent="0">
              <a:buNone/>
              <a:defRPr sz="1800" b="1"/>
            </a:lvl3pPr>
            <a:lvl4pPr marL="1371644" indent="0">
              <a:buNone/>
              <a:defRPr sz="1600" b="1"/>
            </a:lvl4pPr>
            <a:lvl5pPr marL="1828858" indent="0">
              <a:buNone/>
              <a:defRPr sz="1600" b="1"/>
            </a:lvl5pPr>
            <a:lvl6pPr marL="2286073" indent="0">
              <a:buNone/>
              <a:defRPr sz="1600" b="1"/>
            </a:lvl6pPr>
            <a:lvl7pPr marL="2743287" indent="0">
              <a:buNone/>
              <a:defRPr sz="1600" b="1"/>
            </a:lvl7pPr>
            <a:lvl8pPr marL="3200503" indent="0">
              <a:buNone/>
              <a:defRPr sz="1600" b="1"/>
            </a:lvl8pPr>
            <a:lvl9pPr marL="3657717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8" y="2174877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1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11C299-E858-465F-AE57-77D7AB9C6128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867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40AED9-ADA8-475A-AEA5-CDFA6D0C93F1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1325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B3D421-F92D-4EAE-AD2E-560425E47BCB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73604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4" y="273051"/>
            <a:ext cx="5111750" cy="58531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1"/>
            </a:lvl4pPr>
            <a:lvl5pPr>
              <a:defRPr sz="2001"/>
            </a:lvl5pPr>
            <a:lvl6pPr>
              <a:defRPr sz="2001"/>
            </a:lvl6pPr>
            <a:lvl7pPr>
              <a:defRPr sz="2001"/>
            </a:lvl7pPr>
            <a:lvl8pPr>
              <a:defRPr sz="2001"/>
            </a:lvl8pPr>
            <a:lvl9pPr>
              <a:defRPr sz="200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15" indent="0">
              <a:buNone/>
              <a:defRPr sz="1200"/>
            </a:lvl2pPr>
            <a:lvl3pPr marL="914429" indent="0">
              <a:buNone/>
              <a:defRPr sz="1000"/>
            </a:lvl3pPr>
            <a:lvl4pPr marL="1371644" indent="0">
              <a:buNone/>
              <a:defRPr sz="900"/>
            </a:lvl4pPr>
            <a:lvl5pPr marL="1828858" indent="0">
              <a:buNone/>
              <a:defRPr sz="900"/>
            </a:lvl5pPr>
            <a:lvl6pPr marL="2286073" indent="0">
              <a:buNone/>
              <a:defRPr sz="900"/>
            </a:lvl6pPr>
            <a:lvl7pPr marL="2743287" indent="0">
              <a:buNone/>
              <a:defRPr sz="900"/>
            </a:lvl7pPr>
            <a:lvl8pPr marL="3200503" indent="0">
              <a:buNone/>
              <a:defRPr sz="900"/>
            </a:lvl8pPr>
            <a:lvl9pPr marL="3657717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76583-9696-49E3-8237-F4E83CDB3A2E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7868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2"/>
            <a:ext cx="5486400" cy="566738"/>
          </a:xfrm>
        </p:spPr>
        <p:txBody>
          <a:bodyPr anchor="b"/>
          <a:lstStyle>
            <a:lvl1pPr algn="l">
              <a:defRPr sz="2001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15" indent="0">
              <a:buNone/>
              <a:defRPr sz="2800"/>
            </a:lvl2pPr>
            <a:lvl3pPr marL="914429" indent="0">
              <a:buNone/>
              <a:defRPr sz="2400"/>
            </a:lvl3pPr>
            <a:lvl4pPr marL="1371644" indent="0">
              <a:buNone/>
              <a:defRPr sz="2001"/>
            </a:lvl4pPr>
            <a:lvl5pPr marL="1828858" indent="0">
              <a:buNone/>
              <a:defRPr sz="2001"/>
            </a:lvl5pPr>
            <a:lvl6pPr marL="2286073" indent="0">
              <a:buNone/>
              <a:defRPr sz="2001"/>
            </a:lvl6pPr>
            <a:lvl7pPr marL="2743287" indent="0">
              <a:buNone/>
              <a:defRPr sz="2001"/>
            </a:lvl7pPr>
            <a:lvl8pPr marL="3200503" indent="0">
              <a:buNone/>
              <a:defRPr sz="2001"/>
            </a:lvl8pPr>
            <a:lvl9pPr marL="3657717" indent="0">
              <a:buNone/>
              <a:defRPr sz="2001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40"/>
            <a:ext cx="5486400" cy="804861"/>
          </a:xfrm>
        </p:spPr>
        <p:txBody>
          <a:bodyPr/>
          <a:lstStyle>
            <a:lvl1pPr marL="0" indent="0">
              <a:buNone/>
              <a:defRPr sz="1400"/>
            </a:lvl1pPr>
            <a:lvl2pPr marL="457215" indent="0">
              <a:buNone/>
              <a:defRPr sz="1200"/>
            </a:lvl2pPr>
            <a:lvl3pPr marL="914429" indent="0">
              <a:buNone/>
              <a:defRPr sz="1000"/>
            </a:lvl3pPr>
            <a:lvl4pPr marL="1371644" indent="0">
              <a:buNone/>
              <a:defRPr sz="900"/>
            </a:lvl4pPr>
            <a:lvl5pPr marL="1828858" indent="0">
              <a:buNone/>
              <a:defRPr sz="900"/>
            </a:lvl5pPr>
            <a:lvl6pPr marL="2286073" indent="0">
              <a:buNone/>
              <a:defRPr sz="900"/>
            </a:lvl6pPr>
            <a:lvl7pPr marL="2743287" indent="0">
              <a:buNone/>
              <a:defRPr sz="900"/>
            </a:lvl7pPr>
            <a:lvl8pPr marL="3200503" indent="0">
              <a:buNone/>
              <a:defRPr sz="900"/>
            </a:lvl8pPr>
            <a:lvl9pPr marL="3657717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E7CC4-6FBC-4C0E-B4CE-D9527EB3545E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04088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72BB8-CB38-4667-96DA-CAF246EF0DB5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5803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6" y="274641"/>
            <a:ext cx="2057400" cy="585152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4" y="274641"/>
            <a:ext cx="6019800" cy="585152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21A2F-174B-49CE-A6F7-4891E945B318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3726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6" y="2746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6" y="1600203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4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BBF4E3-3AE1-498C-9669-FA87A30516A0}" type="datetime1">
              <a:rPr lang="zh-TW" altLang="en-US" smtClean="0"/>
              <a:t>2022/9/12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6" y="6356354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6" y="635635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DEBCE6-84C3-49BB-AF46-E3554A2E6C7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02722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2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11" indent="-342911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73" indent="-285759" algn="l" defTabSz="9144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37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51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66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»"/>
        <a:defRPr sz="20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81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94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110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325" indent="-228607" algn="l" defTabSz="914429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15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29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44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58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73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87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503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717" algn="l" defTabSz="91442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invoice.ppmof.gov.tw/PSLWeb/index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hyperlink" Target="mailto:invoice@ppmof.gov.tw" TargetMode="External"/><Relationship Id="rId4" Type="http://schemas.openxmlformats.org/officeDocument/2006/relationships/hyperlink" Target="https://invoice.ppmof.gov.tw/PSCWeb/querySaleUnitInfo.j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490066"/>
          </a:xfrm>
        </p:spPr>
        <p:txBody>
          <a:bodyPr>
            <a:noAutofit/>
          </a:bodyPr>
          <a:lstStyle/>
          <a:p>
            <a:r>
              <a:rPr lang="zh-TW" altLang="en-US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跨局零售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試辦</a:t>
            </a:r>
            <a:r>
              <a:rPr lang="en-US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流程說明</a:t>
            </a:r>
          </a:p>
        </p:txBody>
      </p:sp>
      <p:sp>
        <p:nvSpPr>
          <p:cNvPr id="5" name="圓角矩形 4"/>
          <p:cNvSpPr/>
          <p:nvPr/>
        </p:nvSpPr>
        <p:spPr>
          <a:xfrm>
            <a:off x="658445" y="692696"/>
            <a:ext cx="5136467" cy="35812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1.	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具國稅局核發購票證之營業人或領有登錄執業證明書之代理人</a:t>
            </a:r>
          </a:p>
        </p:txBody>
      </p:sp>
      <p:sp>
        <p:nvSpPr>
          <p:cNvPr id="8" name="圓角矩形 7"/>
          <p:cNvSpPr/>
          <p:nvPr/>
        </p:nvSpPr>
        <p:spPr>
          <a:xfrm>
            <a:off x="658445" y="1166414"/>
            <a:ext cx="5136467" cy="52040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/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2. 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於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發票網路購買暨查詢系統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/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試辦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申請帳號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/>
            </a:r>
            <a:b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</a:b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hlinkClick r:id="rId3"/>
              </a:rPr>
              <a:t>https://invoice.ppmof.gov.tw/PSLWeb/index.html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83972" y="1166414"/>
            <a:ext cx="385921" cy="22424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首次</a:t>
            </a:r>
            <a:r>
              <a:rPr lang="zh-TW" altLang="en-US" sz="1943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申請</a:t>
            </a:r>
            <a:endParaRPr lang="zh-TW" altLang="en-US" sz="1943" b="1" dirty="0">
              <a:solidFill>
                <a:schemeClr val="bg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19" name="圓角矩形 18"/>
          <p:cNvSpPr/>
          <p:nvPr/>
        </p:nvSpPr>
        <p:spPr>
          <a:xfrm>
            <a:off x="658441" y="3521053"/>
            <a:ext cx="5136471" cy="457718"/>
          </a:xfrm>
          <a:prstGeom prst="roundRect">
            <a:avLst>
              <a:gd name="adj" fmla="val 975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tabLst>
                <a:tab pos="273059" algn="l"/>
              </a:tabLst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5.	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請於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開放期間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上期雙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月</a:t>
            </a:r>
            <a:r>
              <a:rPr lang="en-US" altLang="zh-TW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20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起至當期雙月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19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日止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登入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試辦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系統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[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購買登記</a:t>
            </a: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]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進行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申購。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83967" y="3521054"/>
            <a:ext cx="385920" cy="156413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申購階段</a:t>
            </a:r>
          </a:p>
        </p:txBody>
      </p:sp>
      <p:sp>
        <p:nvSpPr>
          <p:cNvPr id="22" name="矩形 21"/>
          <p:cNvSpPr/>
          <p:nvPr/>
        </p:nvSpPr>
        <p:spPr>
          <a:xfrm>
            <a:off x="5868144" y="1050814"/>
            <a:ext cx="3112827" cy="5618546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0" rIns="0" bIns="36000" rtlCol="0" anchor="t" anchorCtr="0"/>
          <a:lstStyle/>
          <a:p>
            <a:pPr marL="108000" indent="-180975">
              <a:lnSpc>
                <a:spcPts val="1300"/>
              </a:lnSpc>
            </a:pPr>
            <a:r>
              <a:rPr lang="en-US" altLang="zh-TW" sz="11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1.	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為避免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影響原該轄營業人申購統一發票權益，請於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試辦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系統預先完成申購程序，俾利調度。</a:t>
            </a:r>
            <a:endParaRPr lang="en-US" altLang="zh-TW" sz="12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08000" indent="-180975">
              <a:lnSpc>
                <a:spcPts val="1300"/>
              </a:lnSpc>
            </a:pP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2.	</a:t>
            </a:r>
            <a:r>
              <a:rPr lang="zh-TW" altLang="en-US" sz="12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en-US" altLang="zh-TW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試辦</a:t>
            </a:r>
            <a:r>
              <a:rPr lang="en-US" altLang="zh-TW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系統開放期間為上期雙</a:t>
            </a:r>
            <a:r>
              <a:rPr lang="zh-TW" altLang="en-US" sz="12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月</a:t>
            </a:r>
            <a:r>
              <a:rPr lang="en-US" altLang="zh-TW" sz="12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20</a:t>
            </a:r>
            <a:r>
              <a:rPr lang="zh-TW" altLang="en-US" sz="12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</a:t>
            </a:r>
            <a:r>
              <a:rPr lang="zh-TW" altLang="en-US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起至當期雙月</a:t>
            </a:r>
            <a:r>
              <a:rPr lang="en-US" altLang="zh-TW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19</a:t>
            </a:r>
            <a:r>
              <a:rPr lang="zh-TW" altLang="en-US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日止，</a:t>
            </a:r>
            <a:r>
              <a:rPr lang="zh-TW" altLang="en-US" sz="12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逾期恕不受理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（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111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年宅配到府運送服務提前至上期雙月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11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日開放申購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en-US" altLang="zh-TW" sz="1200" b="1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08000" indent="-180975">
              <a:lnSpc>
                <a:spcPts val="1300"/>
              </a:lnSpc>
            </a:pP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3.	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試辦點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：詳細地址、電話請至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hlinkClick r:id="rId4"/>
              </a:rPr>
              <a:t>全國代售點資料查詢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en-US" altLang="zh-TW" sz="12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16000" indent="-108000">
              <a:lnSpc>
                <a:spcPts val="1300"/>
              </a:lnSpc>
              <a:buFont typeface="+mj-lt"/>
              <a:buAutoNum type="arabicParenR"/>
            </a:pP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臺北：</a:t>
            </a:r>
            <a:endParaRPr lang="en-US" altLang="zh-TW" sz="1000" dirty="0" smtClean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68288" lvl="1" indent="-160338">
              <a:lnSpc>
                <a:spcPts val="13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南港區農會</a:t>
            </a:r>
            <a:endParaRPr lang="en-US" altLang="zh-TW" sz="1000" dirty="0" smtClean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68288" lvl="1" indent="-160338">
              <a:lnSpc>
                <a:spcPts val="13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財政部印刷廠統一發票臺北銷售處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16000" indent="-108000">
              <a:lnSpc>
                <a:spcPts val="1300"/>
              </a:lnSpc>
              <a:buFont typeface="+mj-lt"/>
              <a:buAutoNum type="arabicParenR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新北：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16000" lvl="1" indent="-108000">
              <a:lnSpc>
                <a:spcPts val="13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三重區</a:t>
            </a: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農會</a:t>
            </a: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信用</a:t>
            </a: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部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68288" lvl="1" indent="-160338">
              <a:lnSpc>
                <a:spcPts val="13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新店地區農會中正辦事處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16000" indent="-108000">
              <a:lnSpc>
                <a:spcPts val="1300"/>
              </a:lnSpc>
              <a:buFont typeface="+mj-lt"/>
              <a:buAutoNum type="arabicParenR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桃園：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68288" lvl="1" indent="-160338">
              <a:lnSpc>
                <a:spcPts val="13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中華民國農會中壢</a:t>
            </a: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辦事處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68288" lvl="1" indent="-160338">
              <a:lnSpc>
                <a:spcPts val="1300"/>
              </a:lnSpc>
              <a:buFont typeface="Wingdings" panose="05000000000000000000" pitchFamily="2" charset="2"/>
              <a:buAutoNum type="circleNumWdWhitePlain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桃園區</a:t>
            </a: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農會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16000" indent="-108000">
              <a:lnSpc>
                <a:spcPts val="1300"/>
              </a:lnSpc>
              <a:buFont typeface="+mj-lt"/>
              <a:buAutoNum type="arabicParenR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臺中：財政部</a:t>
            </a: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印刷廠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16000" indent="-108000">
              <a:lnSpc>
                <a:spcPts val="1300"/>
              </a:lnSpc>
              <a:buFont typeface="+mj-lt"/>
              <a:buAutoNum type="arabicParenR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臺南：臺南市中西區</a:t>
            </a: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合作社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216000" indent="-108000">
              <a:lnSpc>
                <a:spcPts val="1300"/>
              </a:lnSpc>
              <a:buFont typeface="+mj-lt"/>
              <a:buAutoNum type="arabicParenR"/>
            </a:pPr>
            <a:r>
              <a:rPr lang="zh-TW" altLang="en-US" sz="10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高雄：高雄市高雄地區農會新興</a:t>
            </a:r>
            <a:r>
              <a:rPr lang="zh-TW" altLang="en-US" sz="10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分部</a:t>
            </a:r>
            <a:endParaRPr lang="en-US" altLang="zh-TW" sz="10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08000" indent="-177805">
              <a:lnSpc>
                <a:spcPts val="1300"/>
              </a:lnSpc>
            </a:pPr>
            <a:r>
              <a:rPr lang="en-US" altLang="zh-TW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.	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請於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訂購完成日起算次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工作日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下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午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13:00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至次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工作日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試辦點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營業時間內付款取件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恕無法提早取件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選擇寄送者應於次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日內匯款，</a:t>
            </a:r>
            <a:r>
              <a:rPr lang="zh-TW" altLang="zh-TW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逾時訂單自動失效</a:t>
            </a:r>
            <a:r>
              <a:rPr lang="zh-TW" altLang="en-US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；逾時未取累計</a:t>
            </a:r>
            <a:r>
              <a:rPr lang="en-US" altLang="zh-TW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</a:t>
            </a:r>
            <a:r>
              <a:rPr lang="zh-TW" altLang="en-US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次即取消</a:t>
            </a:r>
            <a:r>
              <a:rPr lang="zh-TW" altLang="en-US" sz="12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跨局申購</a:t>
            </a:r>
            <a:r>
              <a:rPr lang="zh-TW" altLang="en-US" sz="12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資格。</a:t>
            </a:r>
            <a:endParaRPr lang="en-US" altLang="zh-TW" sz="1200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08000" indent="-177805">
              <a:lnSpc>
                <a:spcPts val="1300"/>
              </a:lnSpc>
            </a:pP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5.	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營業人管制檔經更動，致購票證與首次申請資料不符者，請提交變更購票證彩色掃瞄或照片檔寄 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  <a:hlinkClick r:id="rId5"/>
              </a:rPr>
              <a:t>invoice@ppmof.gov.tw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，經查驗無誤後始得繼續使用本服務。</a:t>
            </a:r>
            <a:endParaRPr lang="en-US" altLang="zh-TW" sz="12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108000" indent="-177805">
              <a:lnSpc>
                <a:spcPts val="1300"/>
              </a:lnSpc>
            </a:pP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6.	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因營業人管制系統尚未整合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，受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停、限購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管制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及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按月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核章及限量管制營業人不適用本服務，敬請見諒</a:t>
            </a:r>
            <a:r>
              <a:rPr lang="zh-TW" altLang="en-US" sz="11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</a:p>
        </p:txBody>
      </p:sp>
      <p:sp>
        <p:nvSpPr>
          <p:cNvPr id="30" name="圓角矩形 29"/>
          <p:cNvSpPr/>
          <p:nvPr/>
        </p:nvSpPr>
        <p:spPr>
          <a:xfrm>
            <a:off x="656934" y="2952200"/>
            <a:ext cx="5137978" cy="45661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tabLst>
                <a:tab pos="273059" algn="l"/>
              </a:tabLst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4.	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經財政部印刷廠審查合格者，將收到財政部印刷廠帳號啟用通知電子郵件，點選內附連結網址以啟用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帳號。</a:t>
            </a:r>
            <a:endParaRPr lang="zh-TW" altLang="en-US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41" name="圓角矩形 40"/>
          <p:cNvSpPr/>
          <p:nvPr/>
        </p:nvSpPr>
        <p:spPr>
          <a:xfrm>
            <a:off x="656929" y="4048758"/>
            <a:ext cx="1800953" cy="53236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6.	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列印</a:t>
            </a:r>
            <a:r>
              <a:rPr lang="zh-TW" altLang="en-US" sz="14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「訂購數量</a:t>
            </a: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清單」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45" name="圓角矩形 44"/>
          <p:cNvSpPr/>
          <p:nvPr/>
        </p:nvSpPr>
        <p:spPr>
          <a:xfrm>
            <a:off x="658440" y="1746558"/>
            <a:ext cx="5136472" cy="1135661"/>
          </a:xfrm>
          <a:prstGeom prst="roundRect">
            <a:avLst>
              <a:gd name="adj" fmla="val 1056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marL="179388" indent="-179388">
              <a:buFont typeface="+mj-lt"/>
              <a:buAutoNum type="arabicPeriod" startAt="3"/>
            </a:pP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使用財政部印刷廠電子郵件回覆以下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資料：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自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111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年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4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月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日起整合單一網路入口下訂單後</a:t>
            </a:r>
            <a:r>
              <a:rPr lang="zh-TW" altLang="en-US" sz="1200" b="1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均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使用該切結書格式</a:t>
            </a:r>
            <a:r>
              <a:rPr lang="en-US" altLang="zh-TW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200" b="1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。</a:t>
            </a:r>
            <a:endParaRPr lang="en-US" altLang="zh-TW" sz="1200" b="1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614382" lvl="1" indent="-342911">
              <a:buFont typeface="+mj-lt"/>
              <a:buAutoNum type="alphaLcParenR"/>
              <a:tabLst>
                <a:tab pos="273059" algn="l"/>
              </a:tabLst>
            </a:pP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營業人請提交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「線上預購切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結書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-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營業人版」並檢附購票證正、反面彩色掃瞄檔或照片檔</a:t>
            </a:r>
            <a:endParaRPr lang="en-US" altLang="zh-TW" sz="12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marL="614382" lvl="1" indent="-342911">
              <a:buFont typeface="+mj-lt"/>
              <a:buAutoNum type="alphaLcParenR"/>
            </a:pP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代理人請提交</a:t>
            </a:r>
            <a:r>
              <a:rPr lang="zh-TW" altLang="en-US" sz="12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「線上預購切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結書</a:t>
            </a:r>
            <a:r>
              <a:rPr lang="en-US" altLang="zh-TW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-</a:t>
            </a:r>
            <a:r>
              <a:rPr lang="zh-TW" altLang="en-US" sz="12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代理人版」並檢附登錄執業證明書掃瞄檔或照片檔</a:t>
            </a:r>
          </a:p>
        </p:txBody>
      </p:sp>
      <p:sp>
        <p:nvSpPr>
          <p:cNvPr id="18" name="矩形 17"/>
          <p:cNvSpPr/>
          <p:nvPr/>
        </p:nvSpPr>
        <p:spPr>
          <a:xfrm>
            <a:off x="5868144" y="692696"/>
            <a:ext cx="3112827" cy="358118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latin typeface="Arial Narrow" panose="020B0606020202030204" pitchFamily="34" charset="0"/>
                <a:ea typeface="標楷體" panose="03000509000000000000" pitchFamily="65" charset="-120"/>
              </a:rPr>
              <a:t>注意事項</a:t>
            </a:r>
          </a:p>
        </p:txBody>
      </p:sp>
      <p:sp>
        <p:nvSpPr>
          <p:cNvPr id="20" name="圓角矩形 19"/>
          <p:cNvSpPr/>
          <p:nvPr/>
        </p:nvSpPr>
        <p:spPr>
          <a:xfrm>
            <a:off x="656933" y="5148954"/>
            <a:ext cx="2523007" cy="944337"/>
          </a:xfrm>
          <a:prstGeom prst="roundRect">
            <a:avLst>
              <a:gd name="adj" fmla="val 1073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0" rtlCol="0" anchor="ctr"/>
          <a:lstStyle/>
          <a:p>
            <a:pPr marL="273059" indent="-273059">
              <a:tabLst>
                <a:tab pos="273059" algn="l"/>
              </a:tabLst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7a.	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現場領取：請持該用印完成之「購買數量清單」，並依清單述明期間赴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跨局零售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試辦點繳費並領取統一發票</a:t>
            </a:r>
            <a:endParaRPr lang="en-US" altLang="zh-TW" sz="13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84721" y="5148961"/>
            <a:ext cx="385920" cy="152040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1943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領取</a:t>
            </a: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>
          <a:xfrm>
            <a:off x="7010400" y="6605167"/>
            <a:ext cx="2133600" cy="365125"/>
          </a:xfrm>
        </p:spPr>
        <p:txBody>
          <a:bodyPr vert="horz" lIns="91440" tIns="45720" rIns="91440" bIns="45720" rtlCol="0" anchor="ctr"/>
          <a:lstStyle/>
          <a:p>
            <a:fld id="{80DEBCE6-84C3-49BB-AF46-E3554A2E6C7B}" type="slidenum">
              <a:rPr lang="zh-TW" altLang="en-US">
                <a:solidFill>
                  <a:schemeClr val="tx1"/>
                </a:solidFill>
              </a:rPr>
              <a:pPr/>
              <a:t>1</a:t>
            </a:fld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28" name="文字方塊 27"/>
          <p:cNvSpPr txBox="1"/>
          <p:nvPr/>
        </p:nvSpPr>
        <p:spPr>
          <a:xfrm>
            <a:off x="7324789" y="408702"/>
            <a:ext cx="1728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TW" sz="1200" smtClean="0">
                <a:latin typeface="Arial Narrow" panose="020B0606020202030204" pitchFamily="34" charset="0"/>
                <a:ea typeface="標楷體" panose="03000509000000000000" pitchFamily="65" charset="-120"/>
              </a:rPr>
              <a:t>111.4.6</a:t>
            </a:r>
            <a:r>
              <a:rPr lang="zh-TW" altLang="en-US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 第</a:t>
            </a:r>
            <a:r>
              <a:rPr lang="en-US" altLang="zh-TW" sz="1200" dirty="0">
                <a:latin typeface="Arial Narrow" panose="020B0606020202030204" pitchFamily="34" charset="0"/>
                <a:ea typeface="標楷體" panose="03000509000000000000" pitchFamily="65" charset="-120"/>
              </a:rPr>
              <a:t>7</a:t>
            </a:r>
            <a:r>
              <a:rPr lang="zh-TW" altLang="en-US" sz="1200" dirty="0" smtClean="0">
                <a:latin typeface="Arial Narrow" panose="020B0606020202030204" pitchFamily="34" charset="0"/>
                <a:ea typeface="標楷體" panose="03000509000000000000" pitchFamily="65" charset="-120"/>
              </a:rPr>
              <a:t>版</a:t>
            </a:r>
            <a:endParaRPr lang="zh-TW" altLang="en-US" sz="1200" dirty="0"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1" name="圓角矩形 30"/>
          <p:cNvSpPr/>
          <p:nvPr/>
        </p:nvSpPr>
        <p:spPr>
          <a:xfrm>
            <a:off x="3160682" y="4048757"/>
            <a:ext cx="1508258" cy="5323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6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營業人發票章</a:t>
            </a:r>
            <a:endParaRPr lang="en-US" altLang="zh-TW" sz="1400" dirty="0">
              <a:solidFill>
                <a:schemeClr val="tx1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pPr algn="ctr">
              <a:lnSpc>
                <a:spcPts val="1000"/>
              </a:lnSpc>
            </a:pPr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or</a:t>
            </a:r>
          </a:p>
          <a:p>
            <a:pPr algn="ctr">
              <a:lnSpc>
                <a:spcPts val="1600"/>
              </a:lnSpc>
            </a:pPr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代理人公司章</a:t>
            </a:r>
          </a:p>
        </p:txBody>
      </p:sp>
      <p:sp>
        <p:nvSpPr>
          <p:cNvPr id="32" name="圓角矩形 31"/>
          <p:cNvSpPr/>
          <p:nvPr/>
        </p:nvSpPr>
        <p:spPr>
          <a:xfrm>
            <a:off x="4793476" y="4048757"/>
            <a:ext cx="984953" cy="53237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負責人章</a:t>
            </a:r>
          </a:p>
        </p:txBody>
      </p:sp>
      <p:sp>
        <p:nvSpPr>
          <p:cNvPr id="35" name="圓角矩形 34"/>
          <p:cNvSpPr/>
          <p:nvPr/>
        </p:nvSpPr>
        <p:spPr>
          <a:xfrm>
            <a:off x="656931" y="6165303"/>
            <a:ext cx="5139205" cy="504056"/>
          </a:xfrm>
          <a:prstGeom prst="roundRect">
            <a:avLst/>
          </a:prstGeom>
          <a:noFill/>
          <a:ln w="57150" cmpd="dbl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r>
              <a:rPr lang="zh-TW" altLang="en-US" sz="13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購買數量清單中凡有受停、限購管制，按月核章及限量管制營業人將予剔除，持管制通報單者亦同。是類營業人請採臨櫃申購。</a:t>
            </a:r>
            <a:endParaRPr lang="en-US" altLang="zh-TW" sz="1300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36" name="十字形 35"/>
          <p:cNvSpPr/>
          <p:nvPr/>
        </p:nvSpPr>
        <p:spPr>
          <a:xfrm>
            <a:off x="2593258" y="4101406"/>
            <a:ext cx="432048" cy="432048"/>
          </a:xfrm>
          <a:prstGeom prst="plus">
            <a:avLst>
              <a:gd name="adj" fmla="val 3400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943">
              <a:latin typeface="Arial Narrow" panose="020B0606020202030204" pitchFamily="34" charset="0"/>
            </a:endParaRPr>
          </a:p>
        </p:txBody>
      </p:sp>
      <p:sp>
        <p:nvSpPr>
          <p:cNvPr id="37" name="圓角矩形 36"/>
          <p:cNvSpPr/>
          <p:nvPr/>
        </p:nvSpPr>
        <p:spPr>
          <a:xfrm>
            <a:off x="656935" y="4656088"/>
            <a:ext cx="5210455" cy="429095"/>
          </a:xfrm>
          <a:prstGeom prst="roundRect">
            <a:avLst/>
          </a:prstGeom>
          <a:solidFill>
            <a:srgbClr val="FFFF00"/>
          </a:solidFill>
          <a:ln w="57150" cmpd="dbl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TW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1.</a:t>
            </a:r>
            <a:r>
              <a:rPr lang="zh-TW" altLang="en-US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取消</a:t>
            </a:r>
            <a:r>
              <a:rPr lang="zh-TW" altLang="en-US" sz="11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或修改訂單請</a:t>
            </a:r>
            <a:r>
              <a:rPr lang="zh-TW" altLang="en-US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於訂購完成日</a:t>
            </a:r>
            <a:r>
              <a:rPr lang="zh-TW" altLang="en-US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起算次</a:t>
            </a:r>
            <a:r>
              <a:rPr lang="en-US" altLang="zh-TW" sz="11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</a:t>
            </a:r>
            <a:r>
              <a:rPr lang="zh-TW" altLang="en-US" sz="11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工作日中午</a:t>
            </a:r>
            <a:r>
              <a:rPr lang="en-US" altLang="zh-TW" sz="11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12</a:t>
            </a:r>
            <a:r>
              <a:rPr lang="zh-TW" altLang="en-US" sz="11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時前辦理</a:t>
            </a:r>
            <a:r>
              <a:rPr lang="zh-TW" altLang="en-US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，逾</a:t>
            </a:r>
            <a:r>
              <a:rPr lang="zh-TW" altLang="en-US" sz="1100" dirty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時無法</a:t>
            </a:r>
            <a:r>
              <a:rPr lang="zh-TW" altLang="en-US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變更</a:t>
            </a:r>
            <a:endParaRPr lang="en-US" altLang="zh-TW" sz="1100" dirty="0" smtClean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  <a:p>
            <a:r>
              <a:rPr lang="en-US" altLang="zh-TW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2.</a:t>
            </a:r>
            <a:r>
              <a:rPr lang="zh-TW" altLang="en-US" sz="1100" dirty="0" smtClean="0">
                <a:solidFill>
                  <a:srgbClr val="FF0000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已付款即不能再修改訂單</a:t>
            </a:r>
            <a:endParaRPr lang="en-US" altLang="zh-TW" sz="1100" dirty="0">
              <a:solidFill>
                <a:srgbClr val="FF0000"/>
              </a:solidFill>
              <a:latin typeface="Arial Narrow" panose="020B0606020202030204" pitchFamily="34" charset="0"/>
              <a:ea typeface="標楷體" panose="03000509000000000000" pitchFamily="65" charset="-12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84721" y="692695"/>
            <a:ext cx="385172" cy="3581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zh-TW" altLang="en-US" sz="1400" b="1" dirty="0">
                <a:solidFill>
                  <a:schemeClr val="bg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資格</a:t>
            </a:r>
          </a:p>
        </p:txBody>
      </p:sp>
      <p:sp>
        <p:nvSpPr>
          <p:cNvPr id="24" name="圓角矩形 23"/>
          <p:cNvSpPr/>
          <p:nvPr/>
        </p:nvSpPr>
        <p:spPr>
          <a:xfrm>
            <a:off x="3249970" y="5148958"/>
            <a:ext cx="2546166" cy="944338"/>
          </a:xfrm>
          <a:prstGeom prst="roundRect">
            <a:avLst>
              <a:gd name="adj" fmla="val 1073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marL="269875" indent="-269875"/>
            <a:r>
              <a:rPr lang="en-US" altLang="zh-TW" sz="14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7b.	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寄送：訂購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完成日</a:t>
            </a:r>
            <a:r>
              <a:rPr lang="zh-TW" altLang="en-US" sz="1300" dirty="0" smtClean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起算次</a:t>
            </a:r>
            <a:r>
              <a:rPr lang="en-US" altLang="zh-TW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工作日內匯款</a:t>
            </a:r>
            <a:r>
              <a:rPr lang="en-US" altLang="zh-TW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(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含工本費及檢集包裝物流運費</a:t>
            </a:r>
            <a:r>
              <a:rPr lang="en-US" altLang="zh-TW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，訂購發票將於核帳後</a:t>
            </a:r>
            <a:r>
              <a:rPr lang="en-US" altLang="zh-TW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3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日內寄出</a:t>
            </a:r>
            <a:r>
              <a:rPr lang="en-US" altLang="zh-TW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 (</a:t>
            </a:r>
            <a:r>
              <a:rPr lang="zh-TW" altLang="en-US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附運費發票</a:t>
            </a:r>
            <a:r>
              <a:rPr lang="en-US" altLang="zh-TW" sz="1300" dirty="0">
                <a:solidFill>
                  <a:schemeClr val="tx1"/>
                </a:solidFill>
                <a:latin typeface="Arial Narrow" panose="020B0606020202030204" pitchFamily="34" charset="0"/>
                <a:ea typeface="標楷體" panose="03000509000000000000" pitchFamily="65" charset="-12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14874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4341</TotalTime>
  <Words>232</Words>
  <Application>Microsoft Office PowerPoint</Application>
  <PresentationFormat>如螢幕大小 (4:3)</PresentationFormat>
  <Paragraphs>44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8" baseType="lpstr">
      <vt:lpstr>新細明體</vt:lpstr>
      <vt:lpstr>標楷體</vt:lpstr>
      <vt:lpstr>Arial</vt:lpstr>
      <vt:lpstr>Arial Narrow</vt:lpstr>
      <vt:lpstr>Calibri</vt:lpstr>
      <vt:lpstr>Wingdings</vt:lpstr>
      <vt:lpstr>Office 佈景主題</vt:lpstr>
      <vt:lpstr>跨局零售(試辦)流程說明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terrisa</dc:creator>
  <cp:lastModifiedBy>張芳菊</cp:lastModifiedBy>
  <cp:revision>244</cp:revision>
  <cp:lastPrinted>2019-11-15T06:24:01Z</cp:lastPrinted>
  <dcterms:created xsi:type="dcterms:W3CDTF">2014-06-23T05:58:06Z</dcterms:created>
  <dcterms:modified xsi:type="dcterms:W3CDTF">2022-09-12T01:09:23Z</dcterms:modified>
</cp:coreProperties>
</file>